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6"/>
  </p:notesMasterIdLst>
  <p:sldIdLst>
    <p:sldId id="269" r:id="rId2"/>
    <p:sldId id="322" r:id="rId3"/>
    <p:sldId id="324" r:id="rId4"/>
    <p:sldId id="325" r:id="rId5"/>
    <p:sldId id="326" r:id="rId6"/>
    <p:sldId id="323" r:id="rId7"/>
    <p:sldId id="307" r:id="rId8"/>
    <p:sldId id="327" r:id="rId9"/>
    <p:sldId id="329" r:id="rId10"/>
    <p:sldId id="328" r:id="rId11"/>
    <p:sldId id="330" r:id="rId12"/>
    <p:sldId id="311" r:id="rId13"/>
    <p:sldId id="300" r:id="rId14"/>
    <p:sldId id="321" r:id="rId15"/>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610" autoAdjust="0"/>
    <p:restoredTop sz="94660"/>
  </p:normalViewPr>
  <p:slideViewPr>
    <p:cSldViewPr snapToGrid="0">
      <p:cViewPr varScale="1">
        <p:scale>
          <a:sx n="66" d="100"/>
          <a:sy n="66" d="100"/>
        </p:scale>
        <p:origin x="-948"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D9B1C01-36AC-4C22-8187-A9A6B3A74BDC}" type="datetimeFigureOut">
              <a:rPr lang="ru-RU" smtClean="0"/>
              <a:pPr/>
              <a:t>22.07.2021</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08A83FA-C5EC-4ECB-8EC3-9CB7FD0DBD3D}" type="slidenum">
              <a:rPr lang="ru-RU" smtClean="0"/>
              <a:pPr/>
              <a:t>‹#›</a:t>
            </a:fld>
            <a:endParaRPr lang="ru-RU"/>
          </a:p>
        </p:txBody>
      </p:sp>
    </p:spTree>
    <p:extLst>
      <p:ext uri="{BB962C8B-B14F-4D97-AF65-F5344CB8AC3E}">
        <p14:creationId xmlns:p14="http://schemas.microsoft.com/office/powerpoint/2010/main" xmlns="" val="267144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3556000" y="0"/>
            <a:ext cx="8636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4489157" y="533400"/>
            <a:ext cx="68072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7828299" y="6557946"/>
            <a:ext cx="2669952" cy="226902"/>
          </a:xfrm>
        </p:spPr>
        <p:txBody>
          <a:bodyPr/>
          <a:lstStyle>
            <a:lvl1pPr>
              <a:defRPr lang="en-US" smtClean="0">
                <a:solidFill>
                  <a:srgbClr val="FFFFFF"/>
                </a:solidFill>
              </a:defRPr>
            </a:lvl1pPr>
            <a:extLst/>
          </a:lstStyle>
          <a:p>
            <a:fld id="{EC25B7E0-2491-4AB4-8CBB-82AB895D4546}" type="datetimeFigureOut">
              <a:rPr lang="ru-RU" smtClean="0"/>
              <a:pPr/>
              <a:t>22.07.2021</a:t>
            </a:fld>
            <a:endParaRPr lang="ru-RU"/>
          </a:p>
        </p:txBody>
      </p:sp>
      <p:sp>
        <p:nvSpPr>
          <p:cNvPr id="18" name="Нижний колонтитул 17"/>
          <p:cNvSpPr>
            <a:spLocks noGrp="1"/>
          </p:cNvSpPr>
          <p:nvPr>
            <p:ph type="ftr" sz="quarter" idx="11"/>
          </p:nvPr>
        </p:nvSpPr>
        <p:spPr>
          <a:xfrm>
            <a:off x="3759200" y="6557946"/>
            <a:ext cx="3903629"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10507845" y="6556248"/>
            <a:ext cx="784448" cy="228600"/>
          </a:xfrm>
        </p:spPr>
        <p:txBody>
          <a:bodyPr/>
          <a:lstStyle>
            <a:lvl1pPr>
              <a:defRPr lang="en-US" smtClean="0">
                <a:solidFill>
                  <a:srgbClr val="FFFFFF"/>
                </a:solidFill>
              </a:defRPr>
            </a:lvl1pPr>
            <a:extLst/>
          </a:lstStyle>
          <a:p>
            <a:fld id="{27059F31-403E-4DF5-8674-7980EDC624D4}"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C25B7E0-2491-4AB4-8CBB-82AB895D4546}" type="datetimeFigureOut">
              <a:rPr lang="ru-RU" smtClean="0"/>
              <a:pPr/>
              <a:t>22.07.2021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7059F31-403E-4DF5-8674-7980EDC624D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37600" y="274956"/>
            <a:ext cx="2032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43"/>
            <a:ext cx="8026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5657088" y="6557946"/>
            <a:ext cx="2669952" cy="226902"/>
          </a:xfrm>
        </p:spPr>
        <p:txBody>
          <a:bodyPr/>
          <a:lstStyle>
            <a:extLst/>
          </a:lstStyle>
          <a:p>
            <a:fld id="{EC25B7E0-2491-4AB4-8CBB-82AB895D4546}" type="datetimeFigureOut">
              <a:rPr lang="ru-RU" smtClean="0"/>
              <a:pPr/>
              <a:t>22.07.2021</a:t>
            </a:fld>
            <a:endParaRPr lang="ru-RU"/>
          </a:p>
        </p:txBody>
      </p:sp>
      <p:sp>
        <p:nvSpPr>
          <p:cNvPr id="5" name="Нижний колонтитул 4"/>
          <p:cNvSpPr>
            <a:spLocks noGrp="1"/>
          </p:cNvSpPr>
          <p:nvPr>
            <p:ph type="ftr" sz="quarter" idx="11"/>
          </p:nvPr>
        </p:nvSpPr>
        <p:spPr>
          <a:xfrm>
            <a:off x="609600" y="6556248"/>
            <a:ext cx="4876800" cy="228600"/>
          </a:xfrm>
        </p:spPr>
        <p:txBody>
          <a:bodyPr/>
          <a:lstStyle>
            <a:extLst/>
          </a:lstStyle>
          <a:p>
            <a:endParaRPr lang="ru-RU"/>
          </a:p>
        </p:txBody>
      </p:sp>
      <p:sp>
        <p:nvSpPr>
          <p:cNvPr id="6" name="Номер слайда 5"/>
          <p:cNvSpPr>
            <a:spLocks noGrp="1"/>
          </p:cNvSpPr>
          <p:nvPr>
            <p:ph type="sldNum" sz="quarter" idx="12"/>
          </p:nvPr>
        </p:nvSpPr>
        <p:spPr>
          <a:xfrm>
            <a:off x="8339328" y="6553200"/>
            <a:ext cx="784448" cy="228600"/>
          </a:xfrm>
        </p:spPr>
        <p:txBody>
          <a:bodyPr/>
          <a:lstStyle>
            <a:lvl1pPr>
              <a:defRPr>
                <a:solidFill>
                  <a:schemeClr val="tx2"/>
                </a:solidFill>
              </a:defRPr>
            </a:lvl1pPr>
            <a:extLst/>
          </a:lstStyle>
          <a:p>
            <a:fld id="{27059F31-403E-4DF5-8674-7980EDC624D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C25B7E0-2491-4AB4-8CBB-82AB895D4546}" type="datetimeFigureOut">
              <a:rPr lang="ru-RU" smtClean="0"/>
              <a:pPr/>
              <a:t>22.07.2021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7059F31-403E-4DF5-8674-7980EDC624D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2400" y="2821838"/>
            <a:ext cx="8340651"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6298984" y="6556810"/>
            <a:ext cx="2669952" cy="226902"/>
          </a:xfrm>
        </p:spPr>
        <p:txBody>
          <a:bodyPr bIns="0" anchor="b"/>
          <a:lstStyle>
            <a:lvl1pPr>
              <a:defRPr>
                <a:solidFill>
                  <a:schemeClr val="tx2"/>
                </a:solidFill>
              </a:defRPr>
            </a:lvl1pPr>
            <a:extLst/>
          </a:lstStyle>
          <a:p>
            <a:fld id="{EC25B7E0-2491-4AB4-8CBB-82AB895D4546}" type="datetimeFigureOut">
              <a:rPr lang="ru-RU" smtClean="0"/>
              <a:pPr/>
              <a:t>22.07.2021</a:t>
            </a:fld>
            <a:endParaRPr lang="ru-RU"/>
          </a:p>
        </p:txBody>
      </p:sp>
      <p:sp>
        <p:nvSpPr>
          <p:cNvPr id="5" name="Нижний колонтитул 4"/>
          <p:cNvSpPr>
            <a:spLocks noGrp="1"/>
          </p:cNvSpPr>
          <p:nvPr>
            <p:ph type="ftr" sz="quarter" idx="11"/>
          </p:nvPr>
        </p:nvSpPr>
        <p:spPr>
          <a:xfrm>
            <a:off x="2313811" y="6556810"/>
            <a:ext cx="38608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8978603" y="6555112"/>
            <a:ext cx="784448" cy="228600"/>
          </a:xfrm>
        </p:spPr>
        <p:txBody>
          <a:bodyPr/>
          <a:lstStyle>
            <a:extLst/>
          </a:lstStyle>
          <a:p>
            <a:fld id="{27059F31-403E-4DF5-8674-7980EDC624D4}"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320040"/>
            <a:ext cx="9656064"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609600"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571744"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C25B7E0-2491-4AB4-8CBB-82AB895D4546}" type="datetimeFigureOut">
              <a:rPr lang="ru-RU" smtClean="0"/>
              <a:pPr/>
              <a:t>22.07.2021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7059F31-403E-4DF5-8674-7980EDC624D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320040"/>
            <a:ext cx="9656064"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EC25B7E0-2491-4AB4-8CBB-82AB895D4546}" type="datetimeFigureOut">
              <a:rPr lang="ru-RU" smtClean="0"/>
              <a:pPr/>
              <a:t>22.07.2021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27059F31-403E-4DF5-8674-7980EDC624D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320040"/>
            <a:ext cx="9656064"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EC25B7E0-2491-4AB4-8CBB-82AB895D4546}" type="datetimeFigureOut">
              <a:rPr lang="ru-RU" smtClean="0"/>
              <a:pPr/>
              <a:t>22.07.2021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27059F31-403E-4DF5-8674-7980EDC624D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EC25B7E0-2491-4AB4-8CBB-82AB895D4546}" type="datetimeFigureOut">
              <a:rPr lang="ru-RU" smtClean="0"/>
              <a:pPr/>
              <a:t>22.07.2021</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27059F31-403E-4DF5-8674-7980EDC624D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28600"/>
            <a:ext cx="786384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09600" y="1497416"/>
            <a:ext cx="786384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C25B7E0-2491-4AB4-8CBB-82AB895D4546}" type="datetimeFigureOut">
              <a:rPr lang="ru-RU" smtClean="0"/>
              <a:pPr/>
              <a:t>22.07.2021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7059F31-403E-4DF5-8674-7980EDC624D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797292" y="1004669"/>
            <a:ext cx="5759369"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795609" y="998817"/>
            <a:ext cx="5759369"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7185464" y="1143000"/>
            <a:ext cx="4572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7185464" y="3283634"/>
            <a:ext cx="4572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EC25B7E0-2491-4AB4-8CBB-82AB895D4546}" type="datetimeFigureOut">
              <a:rPr lang="ru-RU" smtClean="0"/>
              <a:pPr/>
              <a:t>22.07.2021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7059F31-403E-4DF5-8674-7980EDC624D4}" type="slidenum">
              <a:rPr lang="ru-RU" smtClean="0"/>
              <a:pPr/>
              <a:t>‹#›</a:t>
            </a:fld>
            <a:endParaRPr lang="ru-RU"/>
          </a:p>
        </p:txBody>
      </p:sp>
      <p:sp>
        <p:nvSpPr>
          <p:cNvPr id="10" name="Рисунок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10871200" y="0"/>
            <a:ext cx="13208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609600" y="320040"/>
            <a:ext cx="9652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609600" y="1609416"/>
            <a:ext cx="9652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5661248" y="6557946"/>
            <a:ext cx="2669952" cy="226902"/>
          </a:xfrm>
          <a:prstGeom prst="rect">
            <a:avLst/>
          </a:prstGeom>
        </p:spPr>
        <p:txBody>
          <a:bodyPr vert="horz" tIns="0" bIns="0" anchor="b"/>
          <a:lstStyle>
            <a:lvl1pPr algn="l" eaLnBrk="1" latinLnBrk="0" hangingPunct="1">
              <a:defRPr kumimoji="0" sz="1000">
                <a:solidFill>
                  <a:schemeClr val="tx2"/>
                </a:solidFill>
              </a:defRPr>
            </a:lvl1pPr>
            <a:extLst/>
          </a:lstStyle>
          <a:p>
            <a:fld id="{EC25B7E0-2491-4AB4-8CBB-82AB895D4546}" type="datetimeFigureOut">
              <a:rPr lang="ru-RU" smtClean="0"/>
              <a:pPr/>
              <a:t>22.07.2021</a:t>
            </a:fld>
            <a:endParaRPr lang="ru-RU"/>
          </a:p>
        </p:txBody>
      </p:sp>
      <p:sp>
        <p:nvSpPr>
          <p:cNvPr id="4" name="Нижний колонтитул 3"/>
          <p:cNvSpPr>
            <a:spLocks noGrp="1"/>
          </p:cNvSpPr>
          <p:nvPr>
            <p:ph type="ftr" sz="quarter" idx="3"/>
          </p:nvPr>
        </p:nvSpPr>
        <p:spPr>
          <a:xfrm>
            <a:off x="609600" y="6557946"/>
            <a:ext cx="48768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8335264" y="6556248"/>
            <a:ext cx="784448"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27059F31-403E-4DF5-8674-7980EDC624D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592" y="2198454"/>
            <a:ext cx="10243638" cy="1952632"/>
          </a:xfrm>
        </p:spPr>
        <p:txBody>
          <a:bodyPr>
            <a:noAutofit/>
          </a:bodyPr>
          <a:lstStyle/>
          <a:p>
            <a:pPr algn="ctr"/>
            <a:r>
              <a:rPr lang="ru-RU" sz="4400" dirty="0" smtClean="0">
                <a:solidFill>
                  <a:srgbClr val="FF0000"/>
                </a:solidFill>
                <a:latin typeface="Arial Black" panose="020B0A04020102020204" pitchFamily="34" charset="0"/>
                <a:cs typeface="Aharoni" panose="02010803020104030203" pitchFamily="2" charset="-79"/>
              </a:rPr>
              <a:t>К Всемирному дню мозга</a:t>
            </a:r>
            <a:br>
              <a:rPr lang="ru-RU" sz="4400" dirty="0" smtClean="0">
                <a:solidFill>
                  <a:srgbClr val="FF0000"/>
                </a:solidFill>
                <a:latin typeface="Arial Black" panose="020B0A04020102020204" pitchFamily="34" charset="0"/>
                <a:cs typeface="Aharoni" panose="02010803020104030203" pitchFamily="2" charset="-79"/>
              </a:rPr>
            </a:br>
            <a:r>
              <a:rPr lang="ru-RU" sz="4400" dirty="0" smtClean="0">
                <a:solidFill>
                  <a:srgbClr val="FF0000"/>
                </a:solidFill>
                <a:latin typeface="Arial Black" panose="020B0A04020102020204" pitchFamily="34" charset="0"/>
                <a:cs typeface="Aharoni" panose="02010803020104030203" pitchFamily="2" charset="-79"/>
              </a:rPr>
              <a:t>«Искусство держать удар»</a:t>
            </a:r>
            <a:endParaRPr lang="ru-RU" sz="4400" dirty="0">
              <a:solidFill>
                <a:srgbClr val="FF0000"/>
              </a:solidFill>
              <a:latin typeface="Arial Black" panose="020B0A04020102020204" pitchFamily="34" charset="0"/>
              <a:cs typeface="Aharoni" panose="02010803020104030203" pitchFamily="2" charset="-79"/>
            </a:endParaRPr>
          </a:p>
        </p:txBody>
      </p:sp>
      <p:sp>
        <p:nvSpPr>
          <p:cNvPr id="3" name="Текст 2"/>
          <p:cNvSpPr>
            <a:spLocks noGrp="1"/>
          </p:cNvSpPr>
          <p:nvPr>
            <p:ph type="body" idx="1"/>
          </p:nvPr>
        </p:nvSpPr>
        <p:spPr>
          <a:xfrm>
            <a:off x="0" y="4151086"/>
            <a:ext cx="12033957" cy="2923403"/>
          </a:xfrm>
        </p:spPr>
        <p:txBody>
          <a:bodyPr>
            <a:normAutofit fontScale="25000" lnSpcReduction="20000"/>
          </a:bodyPr>
          <a:lstStyle/>
          <a:p>
            <a:endParaRPr lang="ru-RU" dirty="0"/>
          </a:p>
          <a:p>
            <a:pPr algn="ctr">
              <a:lnSpc>
                <a:spcPct val="120000"/>
              </a:lnSpc>
              <a:spcBef>
                <a:spcPts val="0"/>
              </a:spcBef>
            </a:pPr>
            <a:r>
              <a:rPr lang="ru-RU" sz="8000" b="1" i="1" dirty="0" smtClean="0">
                <a:cs typeface="Arial" panose="020B0604020202020204" pitchFamily="34" charset="0"/>
              </a:rPr>
              <a:t>Завьялова </a:t>
            </a:r>
            <a:r>
              <a:rPr lang="ru-RU" sz="8000" b="1" i="1" dirty="0">
                <a:cs typeface="Arial" panose="020B0604020202020204" pitchFamily="34" charset="0"/>
              </a:rPr>
              <a:t>М.П. – руководитель </a:t>
            </a:r>
            <a:r>
              <a:rPr lang="ru-RU" sz="8000" b="1" i="1" dirty="0" err="1" smtClean="0">
                <a:cs typeface="Arial" panose="020B0604020202020204" pitchFamily="34" charset="0"/>
              </a:rPr>
              <a:t>Сызранского</a:t>
            </a:r>
            <a:r>
              <a:rPr lang="ru-RU" sz="8000" b="1" i="1" dirty="0" smtClean="0">
                <a:cs typeface="Arial" panose="020B0604020202020204" pitchFamily="34" charset="0"/>
              </a:rPr>
              <a:t>  межмуниципального </a:t>
            </a:r>
            <a:r>
              <a:rPr lang="ru-RU" sz="8000" b="1" i="1" dirty="0">
                <a:cs typeface="Arial" panose="020B0604020202020204" pitchFamily="34" charset="0"/>
              </a:rPr>
              <a:t>отдела</a:t>
            </a:r>
            <a:r>
              <a:rPr lang="ru-RU" sz="8000" b="1" i="1" dirty="0">
                <a:solidFill>
                  <a:schemeClr val="tx2">
                    <a:lumMod val="50000"/>
                  </a:schemeClr>
                </a:solidFill>
                <a:cs typeface="Arial" panose="020B0604020202020204" pitchFamily="34" charset="0"/>
              </a:rPr>
              <a:t> </a:t>
            </a:r>
            <a:r>
              <a:rPr lang="ru-RU" sz="9600" b="1" i="1" dirty="0">
                <a:solidFill>
                  <a:schemeClr val="tx2">
                    <a:lumMod val="50000"/>
                  </a:schemeClr>
                </a:solidFill>
                <a:cs typeface="Arial" panose="020B0604020202020204" pitchFamily="34" charset="0"/>
              </a:rPr>
              <a:t>                                                                           </a:t>
            </a:r>
          </a:p>
          <a:p>
            <a:pPr algn="ctr"/>
            <a:r>
              <a:rPr lang="ru-RU" sz="9600" b="1" i="1" dirty="0">
                <a:solidFill>
                  <a:schemeClr val="tx2">
                    <a:lumMod val="50000"/>
                  </a:schemeClr>
                </a:solidFill>
                <a:cs typeface="Arial" panose="020B0604020202020204" pitchFamily="34" charset="0"/>
              </a:rPr>
              <a:t>                                                                                             </a:t>
            </a:r>
          </a:p>
          <a:p>
            <a:pPr algn="ctr"/>
            <a:endParaRPr lang="ru-RU" sz="9600" b="1" i="1" dirty="0">
              <a:solidFill>
                <a:schemeClr val="tx2">
                  <a:lumMod val="50000"/>
                </a:schemeClr>
              </a:solidFill>
              <a:cs typeface="Arial" panose="020B0604020202020204" pitchFamily="34" charset="0"/>
            </a:endParaRPr>
          </a:p>
          <a:p>
            <a:pPr algn="ctr"/>
            <a:r>
              <a:rPr lang="ru-RU" sz="8000" b="1" i="1" dirty="0">
                <a:cs typeface="Arial" panose="020B0604020202020204" pitchFamily="34" charset="0"/>
              </a:rPr>
              <a:t>Сызрань </a:t>
            </a:r>
            <a:r>
              <a:rPr lang="ru-RU" sz="8000" b="1" i="1" dirty="0" smtClean="0">
                <a:cs typeface="Arial" panose="020B0604020202020204" pitchFamily="34" charset="0"/>
              </a:rPr>
              <a:t>2021</a:t>
            </a:r>
            <a:r>
              <a:rPr lang="ru-RU" sz="8000" b="1" i="1" dirty="0" smtClean="0">
                <a:solidFill>
                  <a:schemeClr val="tx2">
                    <a:lumMod val="50000"/>
                  </a:schemeClr>
                </a:solidFill>
                <a:cs typeface="Arial" panose="020B0604020202020204" pitchFamily="34" charset="0"/>
              </a:rPr>
              <a:t>  </a:t>
            </a:r>
            <a:r>
              <a:rPr lang="ru-RU" sz="9600" b="1" i="1" dirty="0" smtClean="0">
                <a:solidFill>
                  <a:schemeClr val="tx2">
                    <a:lumMod val="50000"/>
                  </a:schemeClr>
                </a:solidFill>
                <a:cs typeface="Arial" panose="020B0604020202020204" pitchFamily="34" charset="0"/>
              </a:rPr>
              <a:t>             </a:t>
            </a:r>
            <a:r>
              <a:rPr lang="ru-RU" sz="9600" i="1" dirty="0" smtClean="0">
                <a:solidFill>
                  <a:schemeClr val="tx2">
                    <a:lumMod val="50000"/>
                  </a:schemeClr>
                </a:solidFill>
              </a:rPr>
              <a:t>                                                                                                                  </a:t>
            </a:r>
            <a:endParaRPr lang="ru-RU" sz="9600" i="1" dirty="0">
              <a:solidFill>
                <a:schemeClr val="tx2">
                  <a:lumMod val="50000"/>
                </a:schemeClr>
              </a:solidFill>
            </a:endParaRPr>
          </a:p>
          <a:p>
            <a:pPr algn="ctr"/>
            <a:endParaRPr lang="ru-RU" sz="9600" b="1" dirty="0">
              <a:solidFill>
                <a:schemeClr val="accent3">
                  <a:lumMod val="50000"/>
                </a:schemeClr>
              </a:solidFill>
              <a:cs typeface="Arial" panose="020B0604020202020204" pitchFamily="34" charset="0"/>
            </a:endParaRPr>
          </a:p>
          <a:p>
            <a:r>
              <a:rPr lang="ru-RU" sz="11200" b="1" dirty="0" smtClean="0">
                <a:solidFill>
                  <a:schemeClr val="accent3">
                    <a:lumMod val="50000"/>
                  </a:schemeClr>
                </a:solidFill>
                <a:latin typeface="Arial" panose="020B0604020202020204" pitchFamily="34" charset="0"/>
                <a:cs typeface="Arial" panose="020B0604020202020204" pitchFamily="34" charset="0"/>
              </a:rPr>
              <a:t>               </a:t>
            </a:r>
            <a:r>
              <a:rPr lang="ru-RU" dirty="0" smtClean="0"/>
              <a:t>                                                                                                                  </a:t>
            </a:r>
          </a:p>
          <a:p>
            <a:endParaRPr lang="ru-RU" dirty="0" smtClean="0"/>
          </a:p>
          <a:p>
            <a:endParaRPr lang="ru-RU" dirty="0"/>
          </a:p>
          <a:p>
            <a:endParaRPr lang="ru-RU" dirty="0"/>
          </a:p>
        </p:txBody>
      </p:sp>
      <p:sp>
        <p:nvSpPr>
          <p:cNvPr id="5" name="Прямоугольник 4"/>
          <p:cNvSpPr/>
          <p:nvPr/>
        </p:nvSpPr>
        <p:spPr>
          <a:xfrm>
            <a:off x="148591" y="158057"/>
            <a:ext cx="11885366" cy="1384995"/>
          </a:xfrm>
          <a:prstGeom prst="rect">
            <a:avLst/>
          </a:prstGeom>
        </p:spPr>
        <p:txBody>
          <a:bodyPr wrap="square">
            <a:spAutoFit/>
          </a:bodyPr>
          <a:lstStyle/>
          <a:p>
            <a:pPr algn="ctr"/>
            <a:endParaRPr lang="ru-RU" sz="2800" b="1" dirty="0" smtClean="0">
              <a:solidFill>
                <a:schemeClr val="tx2">
                  <a:lumMod val="50000"/>
                </a:schemeClr>
              </a:solidFill>
              <a:latin typeface="Arial" panose="020B0604020202020204" pitchFamily="34" charset="0"/>
              <a:cs typeface="Arial" panose="020B0604020202020204" pitchFamily="34" charset="0"/>
            </a:endParaRPr>
          </a:p>
          <a:p>
            <a:pPr algn="ctr"/>
            <a:r>
              <a:rPr lang="ru-RU" sz="2800" b="1" dirty="0" smtClean="0">
                <a:solidFill>
                  <a:schemeClr val="tx2">
                    <a:lumMod val="50000"/>
                  </a:schemeClr>
                </a:solidFill>
                <a:latin typeface="Arial" panose="020B0604020202020204" pitchFamily="34" charset="0"/>
                <a:cs typeface="Arial" panose="020B0604020202020204" pitchFamily="34" charset="0"/>
              </a:rPr>
              <a:t>ГБУЗ «Самарский областной центр общественного</a:t>
            </a:r>
          </a:p>
          <a:p>
            <a:pPr algn="ctr"/>
            <a:r>
              <a:rPr lang="ru-RU" sz="2800" b="1" dirty="0" smtClean="0">
                <a:solidFill>
                  <a:schemeClr val="tx2">
                    <a:lumMod val="50000"/>
                  </a:schemeClr>
                </a:solidFill>
                <a:latin typeface="Arial" panose="020B0604020202020204" pitchFamily="34" charset="0"/>
                <a:cs typeface="Arial" panose="020B0604020202020204" pitchFamily="34" charset="0"/>
              </a:rPr>
              <a:t> здоровья и медицинской профилактики»</a:t>
            </a:r>
            <a:r>
              <a:rPr lang="en-US" sz="2800" b="1" dirty="0">
                <a:solidFill>
                  <a:schemeClr val="tx2">
                    <a:lumMod val="50000"/>
                  </a:schemeClr>
                </a:solidFill>
                <a:latin typeface="Arial" panose="020B0604020202020204" pitchFamily="34" charset="0"/>
                <a:cs typeface="Arial" panose="020B0604020202020204" pitchFamily="34" charset="0"/>
              </a:rPr>
              <a:t> </a:t>
            </a:r>
            <a:endParaRPr lang="ru-RU" sz="2800" b="1" dirty="0">
              <a:solidFill>
                <a:schemeClr val="tx2">
                  <a:lumMod val="50000"/>
                </a:schemeClr>
              </a:solidFill>
              <a:latin typeface="Arial" panose="020B0604020202020204" pitchFamily="34" charset="0"/>
              <a:cs typeface="Arial" panose="020B0604020202020204" pitchFamily="34" charset="0"/>
            </a:endParaRPr>
          </a:p>
        </p:txBody>
      </p:sp>
      <p:pic>
        <p:nvPicPr>
          <p:cNvPr id="2051" name="Picture 3" descr="C:\Users\Admin\Desktop\Логотип Центра медпроф. Самара.tif"/>
          <p:cNvPicPr>
            <a:picLocks noChangeAspect="1" noChangeArrowheads="1"/>
          </p:cNvPicPr>
          <p:nvPr/>
        </p:nvPicPr>
        <p:blipFill>
          <a:blip r:embed="rId2"/>
          <a:srcRect/>
          <a:stretch>
            <a:fillRect/>
          </a:stretch>
        </p:blipFill>
        <p:spPr bwMode="auto">
          <a:xfrm>
            <a:off x="624113" y="624115"/>
            <a:ext cx="711201" cy="812800"/>
          </a:xfrm>
          <a:prstGeom prst="rect">
            <a:avLst/>
          </a:prstGeom>
          <a:noFill/>
        </p:spPr>
      </p:pic>
    </p:spTree>
    <p:extLst>
      <p:ext uri="{BB962C8B-B14F-4D97-AF65-F5344CB8AC3E}">
        <p14:creationId xmlns:p14="http://schemas.microsoft.com/office/powerpoint/2010/main" xmlns="" val="764669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FF0000"/>
                </a:solidFill>
              </a:rPr>
              <a:t>Это должен знать каждый человек </a:t>
            </a:r>
            <a:endParaRPr lang="ru-RU" dirty="0">
              <a:solidFill>
                <a:srgbClr val="FF0000"/>
              </a:solidFill>
            </a:endParaRPr>
          </a:p>
        </p:txBody>
      </p:sp>
      <p:sp>
        <p:nvSpPr>
          <p:cNvPr id="3" name="Содержимое 2"/>
          <p:cNvSpPr>
            <a:spLocks noGrp="1"/>
          </p:cNvSpPr>
          <p:nvPr>
            <p:ph idx="1"/>
          </p:nvPr>
        </p:nvSpPr>
        <p:spPr/>
        <p:txBody>
          <a:bodyPr>
            <a:normAutofit fontScale="77500" lnSpcReduction="20000"/>
          </a:bodyPr>
          <a:lstStyle/>
          <a:p>
            <a:pPr algn="just">
              <a:buNone/>
            </a:pPr>
            <a:r>
              <a:rPr lang="ru-RU" dirty="0" smtClean="0">
                <a:latin typeface="Times New Roman" pitchFamily="18" charset="0"/>
                <a:cs typeface="Times New Roman" pitchFamily="18" charset="0"/>
              </a:rPr>
              <a:t>	В боксе и других единоборствах есть приемы, помогающие спортсмену правильно принять сильнейший удар противника. В нашем случае также важно каждому человеку знать основные симптомы инсульта и первую доврачебную помощь!</a:t>
            </a:r>
          </a:p>
          <a:p>
            <a:pPr algn="ctr">
              <a:buNone/>
            </a:pPr>
            <a:r>
              <a:rPr lang="ru-RU" b="1" u="sng" dirty="0" smtClean="0">
                <a:solidFill>
                  <a:schemeClr val="accent2">
                    <a:lumMod val="75000"/>
                  </a:schemeClr>
                </a:solidFill>
                <a:latin typeface="Times New Roman" pitchFamily="18" charset="0"/>
                <a:cs typeface="Times New Roman" pitchFamily="18" charset="0"/>
              </a:rPr>
              <a:t>Первыми признаками                                                                                                     инсульта наиболее часто являются</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внезапное развитие односторонней слабости в конечностях (не может поднять обе руки, одна ослабла);</a:t>
            </a:r>
          </a:p>
          <a:p>
            <a:r>
              <a:rPr lang="ru-RU" dirty="0" smtClean="0">
                <a:latin typeface="Times New Roman" pitchFamily="18" charset="0"/>
                <a:cs typeface="Times New Roman" pitchFamily="18" charset="0"/>
              </a:rPr>
              <a:t>асимметрия лица (уголок рта опущен, не может улыбнуться);</a:t>
            </a:r>
          </a:p>
          <a:p>
            <a:r>
              <a:rPr lang="ru-RU" dirty="0" smtClean="0">
                <a:latin typeface="Times New Roman" pitchFamily="18" charset="0"/>
                <a:cs typeface="Times New Roman" pitchFamily="18" charset="0"/>
              </a:rPr>
              <a:t> речевые нарушения (не может произнести свое имя, речь пьяного человека, мычит и др.),</a:t>
            </a:r>
          </a:p>
          <a:p>
            <a:pPr>
              <a:buNone/>
            </a:pPr>
            <a:r>
              <a:rPr lang="ru-RU" dirty="0" smtClean="0">
                <a:latin typeface="Times New Roman" pitchFamily="18" charset="0"/>
                <a:cs typeface="Times New Roman" pitchFamily="18" charset="0"/>
              </a:rPr>
              <a:t>	В случае внезапного развития подобных симптомов необходимо сразу же вызвать бригаду скорой медицинской помощи для незамедлительной транспортировки больного с инсультом в специализированное инсультное отделение. </a:t>
            </a:r>
            <a:r>
              <a:rPr lang="ru-RU" b="1" dirty="0" smtClean="0">
                <a:latin typeface="Times New Roman" pitchFamily="18" charset="0"/>
                <a:cs typeface="Times New Roman" pitchFamily="18" charset="0"/>
              </a:rPr>
              <a:t>Только соблюдение золотого правила лечения инсульта - «время-мозг»  (4,5 часа!!!) </a:t>
            </a:r>
            <a:r>
              <a:rPr lang="ru-RU" dirty="0" smtClean="0">
                <a:latin typeface="Times New Roman" pitchFamily="18" charset="0"/>
                <a:cs typeface="Times New Roman" pitchFamily="18" charset="0"/>
              </a:rPr>
              <a:t>может позволить при наличии показаний вовремя применить наиболее эффективный метод лечения ишемического инсульта - </a:t>
            </a:r>
            <a:r>
              <a:rPr lang="ru-RU" dirty="0" err="1" smtClean="0">
                <a:latin typeface="Times New Roman" pitchFamily="18" charset="0"/>
                <a:cs typeface="Times New Roman" pitchFamily="18" charset="0"/>
              </a:rPr>
              <a:t>тромболитическую</a:t>
            </a:r>
            <a:r>
              <a:rPr lang="ru-RU" dirty="0" smtClean="0">
                <a:latin typeface="Times New Roman" pitchFamily="18" charset="0"/>
                <a:cs typeface="Times New Roman" pitchFamily="18" charset="0"/>
              </a:rPr>
              <a:t> терапию и спасти пациенту жизнь.</a:t>
            </a:r>
          </a:p>
          <a:p>
            <a:pPr>
              <a:buNone/>
            </a:pP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FF0000"/>
                </a:solidFill>
              </a:rPr>
              <a:t>Что сделать до приезда скорой?</a:t>
            </a:r>
            <a:endParaRPr lang="ru-RU" dirty="0">
              <a:solidFill>
                <a:srgbClr val="FF0000"/>
              </a:solidFill>
            </a:endParaRPr>
          </a:p>
        </p:txBody>
      </p:sp>
      <p:sp>
        <p:nvSpPr>
          <p:cNvPr id="3" name="Содержимое 2"/>
          <p:cNvSpPr>
            <a:spLocks noGrp="1"/>
          </p:cNvSpPr>
          <p:nvPr>
            <p:ph idx="1"/>
          </p:nvPr>
        </p:nvSpPr>
        <p:spPr/>
        <p:txBody>
          <a:bodyPr>
            <a:normAutofit fontScale="92500" lnSpcReduction="10000"/>
          </a:bodyPr>
          <a:lstStyle/>
          <a:p>
            <a:pPr algn="just"/>
            <a:r>
              <a:rPr lang="ru-RU" dirty="0" smtClean="0">
                <a:latin typeface="Times New Roman" pitchFamily="18" charset="0"/>
                <a:cs typeface="Times New Roman" pitchFamily="18" charset="0"/>
              </a:rPr>
              <a:t>Следует уложить больного на горизонтальную поверхность, чтобы верхняя часть туловища была приподнята примерно на 30 градусов;</a:t>
            </a:r>
          </a:p>
          <a:p>
            <a:pPr algn="just"/>
            <a:r>
              <a:rPr lang="ru-RU" dirty="0" smtClean="0">
                <a:latin typeface="Times New Roman" pitchFamily="18" charset="0"/>
                <a:cs typeface="Times New Roman" pitchFamily="18" charset="0"/>
              </a:rPr>
              <a:t> вынуть зубные протезы (если есть); </a:t>
            </a:r>
          </a:p>
          <a:p>
            <a:pPr algn="just"/>
            <a:r>
              <a:rPr lang="ru-RU" dirty="0" smtClean="0">
                <a:latin typeface="Times New Roman" pitchFamily="18" charset="0"/>
                <a:cs typeface="Times New Roman" pitchFamily="18" charset="0"/>
              </a:rPr>
              <a:t>расстегнуть стесняющую одежду (воротник рубашки, брючный ремень);</a:t>
            </a:r>
          </a:p>
          <a:p>
            <a:pPr algn="just"/>
            <a:r>
              <a:rPr lang="ru-RU" dirty="0" smtClean="0">
                <a:latin typeface="Times New Roman" pitchFamily="18" charset="0"/>
                <a:cs typeface="Times New Roman" pitchFamily="18" charset="0"/>
              </a:rPr>
              <a:t> обеспечить доступ свежего воздуха  (открыть окно, при этом укрыв больного одеялом)</a:t>
            </a:r>
          </a:p>
          <a:p>
            <a:pPr algn="just"/>
            <a:r>
              <a:rPr lang="ru-RU" dirty="0" smtClean="0">
                <a:latin typeface="Times New Roman" pitchFamily="18" charset="0"/>
                <a:cs typeface="Times New Roman" pitchFamily="18" charset="0"/>
              </a:rPr>
              <a:t>при рвоте освободить рот от рвотных масс;</a:t>
            </a:r>
          </a:p>
          <a:p>
            <a:pPr algn="just"/>
            <a:r>
              <a:rPr lang="ru-RU" dirty="0" smtClean="0">
                <a:latin typeface="Times New Roman" pitchFamily="18" charset="0"/>
                <a:cs typeface="Times New Roman" pitchFamily="18" charset="0"/>
              </a:rPr>
              <a:t>можно дать (по возможности) рассосать до 10 таблеток глицина; </a:t>
            </a:r>
          </a:p>
          <a:p>
            <a:pPr algn="just"/>
            <a:r>
              <a:rPr lang="ru-RU" dirty="0" smtClean="0">
                <a:latin typeface="Times New Roman" pitchFamily="18" charset="0"/>
                <a:cs typeface="Times New Roman" pitchFamily="18" charset="0"/>
              </a:rPr>
              <a:t>измерить артериальное давление и держать его на уровне на 20 мм ртутного столба выше привычных цифр (нельзя резко снижать давление!)</a:t>
            </a:r>
          </a:p>
          <a:p>
            <a:endParaRPr lang="ru-RU" dirty="0"/>
          </a:p>
        </p:txBody>
      </p:sp>
      <p:pic>
        <p:nvPicPr>
          <p:cNvPr id="1026" name="Picture 2" descr="C:\Users\Admin\Desktop\1509861735_sokraya.jpg"/>
          <p:cNvPicPr>
            <a:picLocks noChangeAspect="1" noChangeArrowheads="1"/>
          </p:cNvPicPr>
          <p:nvPr/>
        </p:nvPicPr>
        <p:blipFill>
          <a:blip r:embed="rId2" cstate="print"/>
          <a:srcRect/>
          <a:stretch>
            <a:fillRect/>
          </a:stretch>
        </p:blipFill>
        <p:spPr bwMode="auto">
          <a:xfrm>
            <a:off x="9863185" y="0"/>
            <a:ext cx="2328816" cy="155302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solidFill>
                  <a:srgbClr val="FF0000"/>
                </a:solidFill>
              </a:rPr>
              <a:t>семь факторов здоровья, снижающих риск инсульта</a:t>
            </a:r>
            <a:endParaRPr lang="ru-RU" dirty="0">
              <a:solidFill>
                <a:srgbClr val="FF0000"/>
              </a:solidFill>
            </a:endParaRPr>
          </a:p>
        </p:txBody>
      </p:sp>
      <p:pic>
        <p:nvPicPr>
          <p:cNvPr id="6146" name="Picture 2" descr="C:\Users\Admin\Desktop\Всемирный день борьбы с инсультом\АНО ЦСОН\46-2019-06.jpg"/>
          <p:cNvPicPr>
            <a:picLocks noGrp="1" noChangeAspect="1" noChangeArrowheads="1"/>
          </p:cNvPicPr>
          <p:nvPr>
            <p:ph idx="1"/>
          </p:nvPr>
        </p:nvPicPr>
        <p:blipFill>
          <a:blip r:embed="rId2"/>
          <a:srcRect/>
          <a:stretch>
            <a:fillRect/>
          </a:stretch>
        </p:blipFill>
        <p:spPr bwMode="auto">
          <a:xfrm>
            <a:off x="970671" y="1609725"/>
            <a:ext cx="9270609" cy="484663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4294967295"/>
          </p:nvPr>
        </p:nvPicPr>
        <p:blipFill>
          <a:blip r:embed="rId2">
            <a:extLst>
              <a:ext uri="{28A0092B-C50C-407E-A947-70E740481C1C}">
                <a14:useLocalDpi xmlns:a14="http://schemas.microsoft.com/office/drawing/2010/main" xmlns="" val="0"/>
              </a:ext>
            </a:extLst>
          </a:blip>
          <a:stretch>
            <a:fillRect/>
          </a:stretch>
        </p:blipFill>
        <p:spPr>
          <a:xfrm>
            <a:off x="0" y="719138"/>
            <a:ext cx="4314825" cy="5470525"/>
          </a:xfrm>
        </p:spPr>
      </p:pic>
      <p:sp>
        <p:nvSpPr>
          <p:cNvPr id="6" name="Прямоугольник 5"/>
          <p:cNvSpPr/>
          <p:nvPr/>
        </p:nvSpPr>
        <p:spPr>
          <a:xfrm>
            <a:off x="4670474" y="773723"/>
            <a:ext cx="6006904" cy="4524315"/>
          </a:xfrm>
          <a:prstGeom prst="rect">
            <a:avLst/>
          </a:prstGeom>
        </p:spPr>
        <p:txBody>
          <a:bodyPr wrap="square">
            <a:spAutoFit/>
          </a:bodyPr>
          <a:lstStyle/>
          <a:p>
            <a:endParaRPr lang="ru-RU" b="1" dirty="0" smtClean="0">
              <a:latin typeface="Arial" pitchFamily="34" charset="0"/>
              <a:cs typeface="Arial" pitchFamily="34" charset="0"/>
            </a:endParaRPr>
          </a:p>
          <a:p>
            <a:endParaRPr lang="ru-RU" b="1" dirty="0" smtClean="0">
              <a:latin typeface="Arial" pitchFamily="34" charset="0"/>
              <a:cs typeface="Arial" pitchFamily="34" charset="0"/>
            </a:endParaRPr>
          </a:p>
          <a:p>
            <a:r>
              <a:rPr lang="ru-RU" sz="2800" b="1" dirty="0" smtClean="0">
                <a:latin typeface="Arial" pitchFamily="34" charset="0"/>
                <a:cs typeface="Arial" pitchFamily="34" charset="0"/>
              </a:rPr>
              <a:t>Вы можете задать вопросы и получить рекомендации от специалистов </a:t>
            </a:r>
            <a:r>
              <a:rPr lang="ru-RU" sz="2800" b="1" dirty="0" err="1" smtClean="0">
                <a:latin typeface="Arial" pitchFamily="34" charset="0"/>
                <a:cs typeface="Arial" pitchFamily="34" charset="0"/>
              </a:rPr>
              <a:t>Сызранского</a:t>
            </a:r>
            <a:r>
              <a:rPr lang="ru-RU" sz="2800" b="1" dirty="0" smtClean="0">
                <a:latin typeface="Arial" pitchFamily="34" charset="0"/>
                <a:cs typeface="Arial" pitchFamily="34" charset="0"/>
              </a:rPr>
              <a:t> отдела  Центра общественного здоровья и медицинской профилактики</a:t>
            </a:r>
            <a:br>
              <a:rPr lang="ru-RU" sz="2800" b="1" dirty="0" smtClean="0">
                <a:latin typeface="Arial" pitchFamily="34" charset="0"/>
                <a:cs typeface="Arial" pitchFamily="34" charset="0"/>
              </a:rPr>
            </a:br>
            <a:r>
              <a:rPr lang="ru-RU" sz="2800" b="1" dirty="0" smtClean="0">
                <a:latin typeface="Arial" pitchFamily="34" charset="0"/>
                <a:cs typeface="Arial" pitchFamily="34" charset="0"/>
              </a:rPr>
              <a:t>по электронной почте: </a:t>
            </a:r>
            <a:r>
              <a:rPr lang="en-US" sz="2800" b="1" dirty="0" smtClean="0">
                <a:latin typeface="Arial" pitchFamily="34" charset="0"/>
                <a:cs typeface="Arial" pitchFamily="34" charset="0"/>
              </a:rPr>
              <a:t>ZAVYLOVAMP@MAIL.RU </a:t>
            </a:r>
            <a:r>
              <a:rPr lang="en-US" sz="2800" b="1" u="sng" dirty="0" smtClean="0">
                <a:latin typeface="Arial" pitchFamily="34" charset="0"/>
                <a:cs typeface="Arial" pitchFamily="34" charset="0"/>
              </a:rPr>
              <a:t/>
            </a:r>
            <a:br>
              <a:rPr lang="en-US" sz="2800" b="1" u="sng" dirty="0" smtClean="0">
                <a:latin typeface="Arial" pitchFamily="34" charset="0"/>
                <a:cs typeface="Arial" pitchFamily="34" charset="0"/>
              </a:rPr>
            </a:br>
            <a:r>
              <a:rPr lang="ru-RU" sz="2800" b="1" u="sng" dirty="0" smtClean="0">
                <a:latin typeface="Arial" pitchFamily="34" charset="0"/>
                <a:cs typeface="Arial" pitchFamily="34" charset="0"/>
              </a:rPr>
              <a:t>тел. 955-00-99</a:t>
            </a:r>
            <a:endParaRPr lang="ru-RU" sz="2800" dirty="0"/>
          </a:p>
        </p:txBody>
      </p:sp>
    </p:spTree>
    <p:extLst>
      <p:ext uri="{BB962C8B-B14F-4D97-AF65-F5344CB8AC3E}">
        <p14:creationId xmlns:p14="http://schemas.microsoft.com/office/powerpoint/2010/main" xmlns="" val="475646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238216" y="4000504"/>
            <a:ext cx="8510695" cy="1328734"/>
          </a:xfrm>
        </p:spPr>
        <p:txBody>
          <a:bodyPr>
            <a:normAutofit fontScale="92500" lnSpcReduction="20000"/>
          </a:bodyPr>
          <a:lstStyle/>
          <a:p>
            <a:pPr algn="ctr">
              <a:buNone/>
            </a:pPr>
            <a:r>
              <a:rPr lang="ru-RU" sz="4800" dirty="0" smtClean="0"/>
              <a:t> </a:t>
            </a:r>
            <a:r>
              <a:rPr lang="ru-RU" sz="4800" b="1" dirty="0" smtClean="0">
                <a:solidFill>
                  <a:schemeClr val="accent5">
                    <a:lumMod val="50000"/>
                  </a:schemeClr>
                </a:solidFill>
                <a:effectLst>
                  <a:outerShdw blurRad="38100" dist="38100" dir="2700000" algn="tl">
                    <a:srgbClr val="000000">
                      <a:alpha val="43137"/>
                    </a:srgbClr>
                  </a:outerShdw>
                </a:effectLst>
              </a:rPr>
              <a:t>Спасибо за внимание!</a:t>
            </a:r>
          </a:p>
          <a:p>
            <a:pPr algn="ctr">
              <a:buNone/>
            </a:pPr>
            <a:r>
              <a:rPr lang="ru-RU" sz="4800" b="1" dirty="0" smtClean="0">
                <a:solidFill>
                  <a:schemeClr val="accent5">
                    <a:lumMod val="50000"/>
                  </a:schemeClr>
                </a:solidFill>
                <a:effectLst>
                  <a:outerShdw blurRad="38100" dist="38100" dir="2700000" algn="tl">
                    <a:srgbClr val="000000">
                      <a:alpha val="43137"/>
                    </a:srgbClr>
                  </a:outerShdw>
                </a:effectLst>
              </a:rPr>
              <a:t>Будьте здоровы!</a:t>
            </a:r>
            <a:endParaRPr lang="ru-RU" sz="4800" b="1" dirty="0">
              <a:solidFill>
                <a:schemeClr val="accent5">
                  <a:lumMod val="50000"/>
                </a:schemeClr>
              </a:solidFill>
              <a:effectLst>
                <a:outerShdw blurRad="38100" dist="38100" dir="2700000" algn="tl">
                  <a:srgbClr val="000000">
                    <a:alpha val="43137"/>
                  </a:srgbClr>
                </a:outerShdw>
              </a:effectLst>
            </a:endParaRPr>
          </a:p>
        </p:txBody>
      </p:sp>
      <p:pic>
        <p:nvPicPr>
          <p:cNvPr id="4" name="Picture 10" descr="C:\Documents and Settings\Администратор\Мои документы\Мои рисунки\111эмблема.jpg"/>
          <p:cNvPicPr>
            <a:picLocks noChangeAspect="1" noChangeArrowheads="1"/>
          </p:cNvPicPr>
          <p:nvPr/>
        </p:nvPicPr>
        <p:blipFill>
          <a:blip r:embed="rId2">
            <a:clrChange>
              <a:clrFrom>
                <a:srgbClr val="FFFFFF"/>
              </a:clrFrom>
              <a:clrTo>
                <a:srgbClr val="FFFFFF">
                  <a:alpha val="0"/>
                </a:srgbClr>
              </a:clrTo>
            </a:clrChange>
            <a:lum bright="-20000" contrast="20000"/>
          </a:blip>
          <a:stretch>
            <a:fillRect/>
          </a:stretch>
        </p:blipFill>
        <p:spPr bwMode="auto">
          <a:xfrm>
            <a:off x="3714734" y="787791"/>
            <a:ext cx="4022498" cy="3101585"/>
          </a:xfrm>
          <a:prstGeom prst="rect">
            <a:avLst/>
          </a:prstGeom>
          <a:noFill/>
          <a:ln>
            <a:noFill/>
          </a:ln>
          <a:effectLst>
            <a:outerShdw blurRad="292100" dist="139700" dir="2700000" algn="tl" rotWithShape="0">
              <a:srgbClr val="333333">
                <a:alpha val="0"/>
              </a:srgbClr>
            </a:outerShdw>
          </a:effectLst>
        </p:spPr>
        <p:style>
          <a:lnRef idx="2">
            <a:schemeClr val="accent3"/>
          </a:lnRef>
          <a:fillRef idx="1">
            <a:schemeClr val="lt1"/>
          </a:fillRef>
          <a:effectRef idx="0">
            <a:schemeClr val="accent3"/>
          </a:effectRef>
          <a:fontRef idx="minor">
            <a:schemeClr val="dk1"/>
          </a:fontRef>
        </p:style>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FF0000"/>
                </a:solidFill>
              </a:rPr>
              <a:t>22 июля – Всемирный день мозга</a:t>
            </a:r>
            <a:endParaRPr lang="ru-RU" dirty="0">
              <a:solidFill>
                <a:srgbClr val="FF0000"/>
              </a:solidFill>
            </a:endParaRPr>
          </a:p>
        </p:txBody>
      </p:sp>
      <p:sp>
        <p:nvSpPr>
          <p:cNvPr id="3" name="Содержимое 2"/>
          <p:cNvSpPr>
            <a:spLocks noGrp="1"/>
          </p:cNvSpPr>
          <p:nvPr>
            <p:ph idx="1"/>
          </p:nvPr>
        </p:nvSpPr>
        <p:spPr/>
        <p:txBody>
          <a:bodyPr>
            <a:normAutofit lnSpcReduction="10000"/>
          </a:bodyPr>
          <a:lstStyle/>
          <a:p>
            <a:pPr algn="ctr">
              <a:buNone/>
            </a:pPr>
            <a:r>
              <a:rPr lang="ru-RU" sz="3200" b="1" u="sng" dirty="0" smtClean="0">
                <a:solidFill>
                  <a:schemeClr val="tx2"/>
                </a:solidFill>
              </a:rPr>
              <a:t>Интересные факты о нашем мозге</a:t>
            </a:r>
          </a:p>
          <a:p>
            <a:pPr lvl="0"/>
            <a:r>
              <a:rPr lang="ru-RU" sz="2000" b="1" dirty="0" smtClean="0">
                <a:latin typeface="Times New Roman" pitchFamily="18" charset="0"/>
                <a:cs typeface="Times New Roman" pitchFamily="18" charset="0"/>
              </a:rPr>
              <a:t>Самая активная работа мозга происходит в возрасте от 2 до 11 лет.</a:t>
            </a:r>
            <a:r>
              <a:rPr lang="ru-RU" sz="2000" dirty="0" smtClean="0">
                <a:latin typeface="Times New Roman" pitchFamily="18" charset="0"/>
                <a:cs typeface="Times New Roman" pitchFamily="18" charset="0"/>
              </a:rPr>
              <a:t> В это время мозг человека может усвоить больше знаний, чем за все следующую жизнь. Любой ребенок с легкостью освоит несколько иностранных языков. Не всем взрослым под силу освоить второй язык даже если он переезжает в другую страну и погружается в среду.</a:t>
            </a:r>
          </a:p>
          <a:p>
            <a:pPr algn="just"/>
            <a:r>
              <a:rPr lang="ru-RU" sz="2000" b="1" dirty="0" smtClean="0">
                <a:latin typeface="Times New Roman" pitchFamily="18" charset="0"/>
                <a:cs typeface="Times New Roman" pitchFamily="18" charset="0"/>
              </a:rPr>
              <a:t>Занятия спортом эффективно отражаются на деятельности мозга.</a:t>
            </a:r>
            <a:r>
              <a:rPr lang="ru-RU" sz="2000" dirty="0" smtClean="0">
                <a:latin typeface="Times New Roman" pitchFamily="18" charset="0"/>
                <a:cs typeface="Times New Roman" pitchFamily="18" charset="0"/>
              </a:rPr>
              <a:t> Люди, которые ведут активный образ жизни реже страдают заболеваниями мозга. Физические упражнения увеличивают кровоток. Капилляры мозга активно наполняются кислородом и глюкозой. Мозг можно сравнить с мышцами человека. Чем больше их тренируешь, тем больше они растут.</a:t>
            </a:r>
          </a:p>
          <a:p>
            <a:pPr algn="just"/>
            <a:r>
              <a:rPr lang="ru-RU" sz="2000" b="1" dirty="0" smtClean="0">
                <a:latin typeface="Times New Roman" pitchFamily="18" charset="0"/>
                <a:cs typeface="Times New Roman" pitchFamily="18" charset="0"/>
              </a:rPr>
              <a:t>Мозг не устает.</a:t>
            </a:r>
            <a:r>
              <a:rPr lang="ru-RU" sz="2000" dirty="0" smtClean="0">
                <a:latin typeface="Times New Roman" pitchFamily="18" charset="0"/>
                <a:cs typeface="Times New Roman" pitchFamily="18" charset="0"/>
              </a:rPr>
              <a:t> За день у человека возникает около 70 тысяч мыслей. Умственная работа не способна утомить мозг. Как долго бы вы не думали над решением задачи, мозг функционирует одинаково в любой период. Мы путаем утомляемость мозга с нашим эмоциональным состоянием от решения какой-то проблемы.</a:t>
            </a:r>
          </a:p>
          <a:p>
            <a:pPr lvl="0"/>
            <a:endParaRPr lang="ru-RU" sz="2000" dirty="0" smtClean="0">
              <a:latin typeface="Times New Roman" pitchFamily="18" charset="0"/>
              <a:cs typeface="Times New Roman" pitchFamily="18" charset="0"/>
            </a:endParaRP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000" dirty="0" smtClean="0">
                <a:solidFill>
                  <a:schemeClr val="tx2"/>
                </a:solidFill>
              </a:rPr>
              <a:t>Интересные факты о нашем мозге</a:t>
            </a:r>
            <a:br>
              <a:rPr lang="ru-RU" sz="4000" dirty="0" smtClean="0">
                <a:solidFill>
                  <a:schemeClr val="tx2"/>
                </a:solidFill>
              </a:rPr>
            </a:br>
            <a:endParaRPr lang="ru-RU" dirty="0"/>
          </a:p>
        </p:txBody>
      </p:sp>
      <p:sp>
        <p:nvSpPr>
          <p:cNvPr id="3" name="Содержимое 2"/>
          <p:cNvSpPr>
            <a:spLocks noGrp="1"/>
          </p:cNvSpPr>
          <p:nvPr>
            <p:ph idx="1"/>
          </p:nvPr>
        </p:nvSpPr>
        <p:spPr>
          <a:xfrm>
            <a:off x="609600" y="1117600"/>
            <a:ext cx="9652000" cy="5338136"/>
          </a:xfrm>
        </p:spPr>
        <p:txBody>
          <a:bodyPr>
            <a:normAutofit fontScale="92500" lnSpcReduction="20000"/>
          </a:bodyPr>
          <a:lstStyle/>
          <a:p>
            <a:pPr lvl="0" algn="just"/>
            <a:r>
              <a:rPr lang="ru-RU" sz="2200" b="1" dirty="0" smtClean="0">
                <a:latin typeface="Times New Roman" pitchFamily="18" charset="0"/>
                <a:cs typeface="Times New Roman" pitchFamily="18" charset="0"/>
              </a:rPr>
              <a:t>Лучшее упражнение для мозга — занятие незнакомой деятельностью.</a:t>
            </a:r>
            <a:r>
              <a:rPr lang="ru-RU" sz="2200" dirty="0" smtClean="0">
                <a:latin typeface="Times New Roman" pitchFamily="18" charset="0"/>
                <a:cs typeface="Times New Roman" pitchFamily="18" charset="0"/>
              </a:rPr>
              <a:t> Мозг активизируется от смены работы, так как вынужден разрабатывать новые алгоритмы. Учеба полезна для мозга. Высокообразованный человек имеет меньше шансов получить заболевание мозга. Напрягая мозг трудными задачами, мы как бы тренируем его на воспроизведение дополнительных тканей.</a:t>
            </a:r>
          </a:p>
          <a:p>
            <a:pPr lvl="0"/>
            <a:r>
              <a:rPr lang="ru-RU" sz="2200" b="1" dirty="0" smtClean="0">
                <a:latin typeface="Times New Roman" pitchFamily="18" charset="0"/>
                <a:cs typeface="Times New Roman" pitchFamily="18" charset="0"/>
              </a:rPr>
              <a:t>Чем больше мы пьем воды, тем лучше работает наш мозг.</a:t>
            </a:r>
            <a:r>
              <a:rPr lang="ru-RU" sz="2200" dirty="0" smtClean="0">
                <a:latin typeface="Times New Roman" pitchFamily="18" charset="0"/>
                <a:cs typeface="Times New Roman" pitchFamily="18" charset="0"/>
              </a:rPr>
              <a:t> Организм человека на 80% состоит из воды. Не только мозгу, но и всему телу важно получать достаточное количество чистой воды для правильного функционирования.</a:t>
            </a:r>
          </a:p>
          <a:p>
            <a:pPr lvl="0" algn="just"/>
            <a:r>
              <a:rPr lang="ru-RU" sz="2200" b="1" dirty="0" smtClean="0">
                <a:latin typeface="Times New Roman" pitchFamily="18" charset="0"/>
                <a:cs typeface="Times New Roman" pitchFamily="18" charset="0"/>
              </a:rPr>
              <a:t>Мозгу нужно больше энергии, чем другим органам человека.</a:t>
            </a:r>
            <a:r>
              <a:rPr lang="ru-RU" sz="2200" dirty="0" smtClean="0">
                <a:latin typeface="Times New Roman" pitchFamily="18" charset="0"/>
                <a:cs typeface="Times New Roman" pitchFamily="18" charset="0"/>
              </a:rPr>
              <a:t> Занимая только 2% от объема нашего тела, мозг потребляет до 20% всей энергии. Также он чувствителен к недостатку кислорода. Необратимые последствия для работы мозга возникают через 10 минут при отсутствии кислорода.</a:t>
            </a:r>
          </a:p>
          <a:p>
            <a:pPr lvl="0" algn="just" fontAlgn="base"/>
            <a:r>
              <a:rPr lang="ru-RU" sz="2200" b="1" dirty="0" smtClean="0">
                <a:latin typeface="Times New Roman" pitchFamily="18" charset="0"/>
                <a:cs typeface="Times New Roman" pitchFamily="18" charset="0"/>
              </a:rPr>
              <a:t>Мозг никогда не спит.</a:t>
            </a:r>
            <a:r>
              <a:rPr lang="ru-RU" sz="2200" dirty="0" smtClean="0">
                <a:latin typeface="Times New Roman" pitchFamily="18" charset="0"/>
                <a:cs typeface="Times New Roman" pitchFamily="18" charset="0"/>
              </a:rPr>
              <a:t> Он функционирует круглосуточно, в любое время дня и ночи. Мозг активнее ночью, чем днем. Вы скажите, что это не логично. Днем мозг выполняет множество не только мыслительных функций, но отвечает и за все двигательные процессы. Оказалось, что это не так. Когда мы ложимся спать, мозг «включается» и работает интенсивнее. Вспомните, как легко вы наутро находите решение проблемы о которой думали вечером. Вот почему  </a:t>
            </a:r>
            <a:r>
              <a:rPr lang="ru-RU" sz="2200" b="1" dirty="0" smtClean="0">
                <a:latin typeface="Times New Roman" pitchFamily="18" charset="0"/>
                <a:cs typeface="Times New Roman" pitchFamily="18" charset="0"/>
              </a:rPr>
              <a:t>«Утро вечера мудренее».</a:t>
            </a: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FF0000"/>
                </a:solidFill>
              </a:rPr>
              <a:t>Миф о работе мозга</a:t>
            </a:r>
            <a:endParaRPr lang="ru-RU" dirty="0">
              <a:solidFill>
                <a:srgbClr val="FF0000"/>
              </a:solidFill>
            </a:endParaRPr>
          </a:p>
        </p:txBody>
      </p:sp>
      <p:sp>
        <p:nvSpPr>
          <p:cNvPr id="3" name="Содержимое 2"/>
          <p:cNvSpPr>
            <a:spLocks noGrp="1"/>
          </p:cNvSpPr>
          <p:nvPr>
            <p:ph idx="1"/>
          </p:nvPr>
        </p:nvSpPr>
        <p:spPr/>
        <p:txBody>
          <a:bodyPr>
            <a:normAutofit fontScale="92500" lnSpcReduction="10000"/>
          </a:bodyPr>
          <a:lstStyle/>
          <a:p>
            <a:pPr algn="just">
              <a:buNone/>
            </a:pPr>
            <a:r>
              <a:rPr lang="ru-RU" dirty="0" smtClean="0"/>
              <a:t>	</a:t>
            </a:r>
            <a:r>
              <a:rPr lang="ru-RU" sz="2000" dirty="0" smtClean="0">
                <a:latin typeface="Times New Roman" pitchFamily="18" charset="0"/>
                <a:cs typeface="Times New Roman" pitchFamily="18" charset="0"/>
              </a:rPr>
              <a:t>Мозг – самый ценный орган человека (без всякого преувеличения!), который управляет жизнедеятельностью всего нашего организма и </a:t>
            </a:r>
            <a:r>
              <a:rPr lang="ru-RU" sz="2000" dirty="0" err="1" smtClean="0">
                <a:latin typeface="Times New Roman" pitchFamily="18" charset="0"/>
                <a:cs typeface="Times New Roman" pitchFamily="18" charset="0"/>
              </a:rPr>
              <a:t>обеспечиванет</a:t>
            </a:r>
            <a:r>
              <a:rPr lang="ru-RU" sz="2000" dirty="0" smtClean="0">
                <a:latin typeface="Times New Roman" pitchFamily="18" charset="0"/>
                <a:cs typeface="Times New Roman" pitchFamily="18" charset="0"/>
              </a:rPr>
              <a:t> высшую нервную деятельность. Вся информация, полученная нами в течение жизни, храниться в головном мозге, точнее в коре больших полушарий. Все наши способности определяются корой…</a:t>
            </a:r>
          </a:p>
          <a:p>
            <a:pPr algn="just">
              <a:buNone/>
            </a:pPr>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И то, что человек использует только 10% возможностей своего головного мозга – миф, </a:t>
            </a:r>
            <a:r>
              <a:rPr lang="ru-RU" sz="2000" dirty="0" smtClean="0">
                <a:latin typeface="Times New Roman" pitchFamily="18" charset="0"/>
                <a:cs typeface="Times New Roman" pitchFamily="18" charset="0"/>
              </a:rPr>
              <a:t>родившийся в начале 20 века.</a:t>
            </a:r>
          </a:p>
          <a:p>
            <a:pPr algn="just">
              <a:buNone/>
            </a:pPr>
            <a:r>
              <a:rPr lang="ru-RU" sz="2000" dirty="0" smtClean="0">
                <a:latin typeface="Times New Roman" pitchFamily="18" charset="0"/>
                <a:cs typeface="Times New Roman" pitchFamily="18" charset="0"/>
              </a:rPr>
              <a:t>	На самом деле наш организм, как и все в природе, устроен очень рационально! Кто не работает, тот не ест. Если какой-то орган интенсивно снабжается кровью, то стало быть он также интенсивно работает. Организм не может позволить себе содержать органы-дармоеды. А головной мозг обходится организму очень дорого  (мозг потребляет до 20% всей энергии и четвертую часть поглощаемого организмом кислорода). Поэтому если бы мозг не был бы нам нужен в том виде, в котором он есть сейчас, в ходе эволюции он бы атрофировался. Но этого не происходит!</a:t>
            </a:r>
          </a:p>
          <a:p>
            <a:pPr algn="just">
              <a:buNone/>
            </a:pPr>
            <a:r>
              <a:rPr lang="ru-RU" sz="2000" dirty="0" smtClean="0">
                <a:latin typeface="Times New Roman" pitchFamily="18" charset="0"/>
                <a:cs typeface="Times New Roman" pitchFamily="18" charset="0"/>
              </a:rPr>
              <a:t>	Многочисленные современные исследования (</a:t>
            </a:r>
            <a:r>
              <a:rPr lang="ru-RU" sz="2000" dirty="0" err="1" smtClean="0">
                <a:latin typeface="Times New Roman" pitchFamily="18" charset="0"/>
                <a:cs typeface="Times New Roman" pitchFamily="18" charset="0"/>
              </a:rPr>
              <a:t>ЭхоЭГ</a:t>
            </a:r>
            <a:r>
              <a:rPr lang="ru-RU" sz="2000" dirty="0" smtClean="0">
                <a:latin typeface="Times New Roman" pitchFamily="18" charset="0"/>
                <a:cs typeface="Times New Roman" pitchFamily="18" charset="0"/>
              </a:rPr>
              <a:t>, ЭЭГ, УЗДГ сосудов головы и шеи, РЭГ, МРТ, КТ  ПЭТ – КТ и др.) не смогли выявить хотя бы какую-то неактивную область мозга. Не говоря о том, что не было  выявлено 90% неактивных участков. </a:t>
            </a:r>
          </a:p>
          <a:p>
            <a:pPr>
              <a:buNone/>
            </a:pPr>
            <a:endParaRPr lang="ru-RU" dirty="0"/>
          </a:p>
        </p:txBody>
      </p:sp>
      <p:pic>
        <p:nvPicPr>
          <p:cNvPr id="5" name="Picture 2" descr="C:\Users\Admin\Desktop\Всемирный день борьбы с инсультом\АНО ЦСОН\insult-golovnoj-mozg.jpg"/>
          <p:cNvPicPr>
            <a:picLocks noChangeAspect="1" noChangeArrowheads="1"/>
          </p:cNvPicPr>
          <p:nvPr/>
        </p:nvPicPr>
        <p:blipFill>
          <a:blip r:embed="rId2"/>
          <a:srcRect/>
          <a:stretch>
            <a:fillRect/>
          </a:stretch>
        </p:blipFill>
        <p:spPr bwMode="auto">
          <a:xfrm>
            <a:off x="10232571" y="0"/>
            <a:ext cx="1959429" cy="17829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FF0000"/>
                </a:solidFill>
              </a:rPr>
              <a:t>Инсульт – удар…..</a:t>
            </a:r>
            <a:endParaRPr lang="ru-RU" dirty="0">
              <a:solidFill>
                <a:srgbClr val="FF0000"/>
              </a:solidFill>
            </a:endParaRPr>
          </a:p>
        </p:txBody>
      </p:sp>
      <p:sp>
        <p:nvSpPr>
          <p:cNvPr id="3" name="Содержимое 2"/>
          <p:cNvSpPr>
            <a:spLocks noGrp="1"/>
          </p:cNvSpPr>
          <p:nvPr>
            <p:ph idx="1"/>
          </p:nvPr>
        </p:nvSpPr>
        <p:spPr>
          <a:xfrm>
            <a:off x="682171" y="1609416"/>
            <a:ext cx="9652000" cy="4846320"/>
          </a:xfrm>
        </p:spPr>
        <p:txBody>
          <a:bodyPr>
            <a:normAutofit/>
          </a:bodyPr>
          <a:lstStyle/>
          <a:p>
            <a:pPr algn="just">
              <a:buNone/>
            </a:pPr>
            <a:r>
              <a:rPr lang="ru-RU"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С позиций современной медицины инсульт – остается тяжелейшим и крайне опасным сосудистым поражением центральной нервной системы, вызванной нарушением мозгового кровообращения.</a:t>
            </a:r>
          </a:p>
          <a:p>
            <a:pPr algn="ctr">
              <a:buNone/>
            </a:pPr>
            <a:r>
              <a:rPr lang="ru-RU" sz="2400" b="1" u="sng" dirty="0" smtClean="0">
                <a:solidFill>
                  <a:schemeClr val="accent2">
                    <a:lumMod val="75000"/>
                  </a:schemeClr>
                </a:solidFill>
                <a:latin typeface="Times New Roman" pitchFamily="18" charset="0"/>
                <a:cs typeface="Times New Roman" pitchFamily="18" charset="0"/>
              </a:rPr>
              <a:t>Инсульт в цифрах</a:t>
            </a:r>
          </a:p>
          <a:p>
            <a:pPr algn="just"/>
            <a:r>
              <a:rPr lang="ru-RU" sz="2400" dirty="0" smtClean="0">
                <a:latin typeface="Times New Roman" pitchFamily="18" charset="0"/>
                <a:cs typeface="Times New Roman" pitchFamily="18" charset="0"/>
              </a:rPr>
              <a:t>Инсульт – вторая причина смертности среди людей старше 60 лет и пятая среди людей 15-59 лет.</a:t>
            </a:r>
          </a:p>
          <a:p>
            <a:pPr algn="just"/>
            <a:r>
              <a:rPr lang="ru-RU" sz="2400" dirty="0" smtClean="0">
                <a:latin typeface="Times New Roman" pitchFamily="18" charset="0"/>
                <a:cs typeface="Times New Roman" pitchFamily="18" charset="0"/>
              </a:rPr>
              <a:t>Ежегодно в мире происходит 15 миллионов инсультов, более 6 миллионов людей погибает.</a:t>
            </a:r>
          </a:p>
          <a:p>
            <a:pPr algn="just"/>
            <a:r>
              <a:rPr lang="ru-RU" sz="2400" dirty="0" smtClean="0">
                <a:latin typeface="Times New Roman" pitchFamily="18" charset="0"/>
                <a:cs typeface="Times New Roman" pitchFamily="18" charset="0"/>
              </a:rPr>
              <a:t>Каждые 1,5 минуты в России случается инсульт.</a:t>
            </a:r>
          </a:p>
          <a:p>
            <a:pPr algn="just"/>
            <a:r>
              <a:rPr lang="ru-RU" sz="2400" dirty="0" smtClean="0">
                <a:latin typeface="Times New Roman" pitchFamily="18" charset="0"/>
                <a:cs typeface="Times New Roman" pitchFamily="18" charset="0"/>
              </a:rPr>
              <a:t>Более 30% людей обращаются к врачам через </a:t>
            </a:r>
          </a:p>
          <a:p>
            <a:pPr algn="just">
              <a:buNone/>
            </a:pPr>
            <a:r>
              <a:rPr lang="ru-RU" sz="2400" dirty="0" smtClean="0">
                <a:latin typeface="Times New Roman" pitchFamily="18" charset="0"/>
                <a:cs typeface="Times New Roman" pitchFamily="18" charset="0"/>
              </a:rPr>
              <a:t>   24 часа и позднее, потому что не знают симптомов.</a:t>
            </a:r>
          </a:p>
          <a:p>
            <a:pPr>
              <a:buNone/>
            </a:pPr>
            <a:endParaRPr lang="ru-RU" dirty="0" smtClean="0"/>
          </a:p>
          <a:p>
            <a:pPr>
              <a:buNone/>
            </a:pPr>
            <a:endParaRPr lang="ru-RU" dirty="0"/>
          </a:p>
        </p:txBody>
      </p:sp>
      <p:pic>
        <p:nvPicPr>
          <p:cNvPr id="4" name="Picture 2" descr="C:\Users\Admin\Desktop\Всемирный день борьбы с инсультом\АНО ЦСОН\lechenie-insulta-narodnymi-sredstvami-1024x672.jpg"/>
          <p:cNvPicPr>
            <a:picLocks noChangeAspect="1" noChangeArrowheads="1"/>
          </p:cNvPicPr>
          <p:nvPr/>
        </p:nvPicPr>
        <p:blipFill>
          <a:blip r:embed="rId2"/>
          <a:srcRect/>
          <a:stretch>
            <a:fillRect/>
          </a:stretch>
        </p:blipFill>
        <p:spPr bwMode="auto">
          <a:xfrm>
            <a:off x="9165436" y="4994030"/>
            <a:ext cx="3026564" cy="186397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FF0000"/>
                </a:solidFill>
              </a:rPr>
              <a:t>ЧТО ТАКОЕ ИНСУЛЬТ?</a:t>
            </a:r>
            <a:endParaRPr lang="ru-RU" dirty="0">
              <a:solidFill>
                <a:srgbClr val="FF0000"/>
              </a:solidFill>
            </a:endParaRPr>
          </a:p>
        </p:txBody>
      </p:sp>
      <p:sp>
        <p:nvSpPr>
          <p:cNvPr id="3" name="Содержимое 2"/>
          <p:cNvSpPr>
            <a:spLocks noGrp="1"/>
          </p:cNvSpPr>
          <p:nvPr>
            <p:ph idx="1"/>
          </p:nvPr>
        </p:nvSpPr>
        <p:spPr/>
        <p:txBody>
          <a:bodyPr/>
          <a:lstStyle/>
          <a:p>
            <a:pPr algn="just"/>
            <a:r>
              <a:rPr lang="ru-RU" sz="2000" b="1" dirty="0" smtClean="0">
                <a:latin typeface="Times New Roman" pitchFamily="18" charset="0"/>
                <a:cs typeface="Times New Roman" pitchFamily="18" charset="0"/>
              </a:rPr>
              <a:t>Инсульт или острое нарушение мозгового кровообращения</a:t>
            </a:r>
            <a:r>
              <a:rPr lang="ru-RU" sz="2000" dirty="0" smtClean="0">
                <a:latin typeface="Times New Roman" pitchFamily="18" charset="0"/>
                <a:cs typeface="Times New Roman" pitchFamily="18" charset="0"/>
              </a:rPr>
              <a:t> развивается из-за того, что перекрывается приток крови к части мозга. Без притока крови клетки мозга разрушаются или погибают. Повреждения клеток мозга может иметь различные последствия, в зависимости от того, в каком участке мозга оно произошло. </a:t>
            </a:r>
          </a:p>
          <a:p>
            <a:pPr algn="just"/>
            <a:r>
              <a:rPr lang="ru-RU" sz="2000" dirty="0" smtClean="0">
                <a:latin typeface="Times New Roman" pitchFamily="18" charset="0"/>
                <a:cs typeface="Times New Roman" pitchFamily="18" charset="0"/>
              </a:rPr>
              <a:t>К основным типам инсульта относятся: ишемический инсульт (инфаркт головного мозга) и геморрагический инсульт (внутримозговое кровоизлияние).</a:t>
            </a:r>
          </a:p>
          <a:p>
            <a:endParaRPr lang="ru-RU" dirty="0"/>
          </a:p>
        </p:txBody>
      </p:sp>
      <p:pic>
        <p:nvPicPr>
          <p:cNvPr id="1026" name="Picture 2" descr="C:\Users\Admin\Desktop\Всемирный день борьбы с инсультом\АНО ЦСОН\naom_5c1a359246b6d.jpg"/>
          <p:cNvPicPr>
            <a:picLocks noChangeAspect="1" noChangeArrowheads="1"/>
          </p:cNvPicPr>
          <p:nvPr/>
        </p:nvPicPr>
        <p:blipFill>
          <a:blip r:embed="rId2"/>
          <a:srcRect/>
          <a:stretch>
            <a:fillRect/>
          </a:stretch>
        </p:blipFill>
        <p:spPr bwMode="auto">
          <a:xfrm>
            <a:off x="665200" y="4144556"/>
            <a:ext cx="4051496" cy="2334845"/>
          </a:xfrm>
          <a:prstGeom prst="rect">
            <a:avLst/>
          </a:prstGeom>
          <a:noFill/>
        </p:spPr>
      </p:pic>
      <p:pic>
        <p:nvPicPr>
          <p:cNvPr id="1027" name="Picture 3" descr="C:\Users\Admin\Desktop\Всемирный день борьбы с инсультом\АНО ЦСОН\53929917_132442306.pdf-3.jpg"/>
          <p:cNvPicPr>
            <a:picLocks noChangeAspect="1" noChangeArrowheads="1"/>
          </p:cNvPicPr>
          <p:nvPr/>
        </p:nvPicPr>
        <p:blipFill>
          <a:blip r:embed="rId3"/>
          <a:srcRect/>
          <a:stretch>
            <a:fillRect/>
          </a:stretch>
        </p:blipFill>
        <p:spPr bwMode="auto">
          <a:xfrm>
            <a:off x="5050527" y="3905426"/>
            <a:ext cx="4726744" cy="267513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FF0000"/>
                </a:solidFill>
              </a:rPr>
              <a:t>Первые признаки инсульта</a:t>
            </a:r>
            <a:endParaRPr lang="ru-RU" dirty="0">
              <a:solidFill>
                <a:srgbClr val="FF0000"/>
              </a:solidFill>
            </a:endParaRPr>
          </a:p>
        </p:txBody>
      </p:sp>
      <p:pic>
        <p:nvPicPr>
          <p:cNvPr id="3074" name="Picture 2" descr="C:\Users\Admin\Desktop\Всемирный день борьбы с инсультом\АНО ЦСОН\Признаки инсульта.jpg"/>
          <p:cNvPicPr>
            <a:picLocks noGrp="1" noChangeAspect="1" noChangeArrowheads="1"/>
          </p:cNvPicPr>
          <p:nvPr>
            <p:ph idx="1"/>
          </p:nvPr>
        </p:nvPicPr>
        <p:blipFill>
          <a:blip r:embed="rId2"/>
          <a:srcRect/>
          <a:stretch>
            <a:fillRect/>
          </a:stretch>
        </p:blipFill>
        <p:spPr bwMode="auto">
          <a:xfrm>
            <a:off x="1167618" y="1609725"/>
            <a:ext cx="8890781" cy="484663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Grp="1" noChangeAspect="1" noChangeArrowheads="1"/>
          </p:cNvPicPr>
          <p:nvPr>
            <p:ph idx="1"/>
          </p:nvPr>
        </p:nvPicPr>
        <p:blipFill>
          <a:blip r:embed="rId2"/>
          <a:srcRect/>
          <a:stretch>
            <a:fillRect/>
          </a:stretch>
        </p:blipFill>
        <p:spPr bwMode="auto">
          <a:xfrm>
            <a:off x="348343" y="1"/>
            <a:ext cx="10653486" cy="6456362"/>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C:\Users\Admin\Desktop\Всемирный день борьбы с инсультом\АНО ЦСОН\profilaktika-insultov-01.jpg"/>
          <p:cNvPicPr>
            <a:picLocks noGrp="1" noChangeAspect="1" noChangeArrowheads="1"/>
          </p:cNvPicPr>
          <p:nvPr>
            <p:ph idx="1"/>
          </p:nvPr>
        </p:nvPicPr>
        <p:blipFill>
          <a:blip r:embed="rId2"/>
          <a:srcRect/>
          <a:stretch>
            <a:fillRect/>
          </a:stretch>
        </p:blipFill>
        <p:spPr bwMode="auto">
          <a:xfrm>
            <a:off x="618978" y="267286"/>
            <a:ext cx="9608234" cy="620385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2461</TotalTime>
  <Words>284</Words>
  <Application>Microsoft Office PowerPoint</Application>
  <PresentationFormat>Произвольный</PresentationFormat>
  <Paragraphs>60</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Изящная</vt:lpstr>
      <vt:lpstr>К Всемирному дню мозга «Искусство держать удар»</vt:lpstr>
      <vt:lpstr>22 июля – Всемирный день мозга</vt:lpstr>
      <vt:lpstr>Интересные факты о нашем мозге </vt:lpstr>
      <vt:lpstr>Миф о работе мозга</vt:lpstr>
      <vt:lpstr>Инсульт – удар…..</vt:lpstr>
      <vt:lpstr>ЧТО ТАКОЕ ИНСУЛЬТ?</vt:lpstr>
      <vt:lpstr>Первые признаки инсульта</vt:lpstr>
      <vt:lpstr>Слайд 8</vt:lpstr>
      <vt:lpstr>Слайд 9</vt:lpstr>
      <vt:lpstr>Это должен знать каждый человек </vt:lpstr>
      <vt:lpstr>Что сделать до приезда скорой?</vt:lpstr>
      <vt:lpstr>семь факторов здоровья, снижающих риск инсульта</vt:lpstr>
      <vt:lpstr>Слайд 13</vt:lpstr>
      <vt:lpstr>Слайд 14</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Администратор</dc:creator>
  <cp:lastModifiedBy>Admin</cp:lastModifiedBy>
  <cp:revision>217</cp:revision>
  <cp:lastPrinted>2015-09-16T05:16:44Z</cp:lastPrinted>
  <dcterms:created xsi:type="dcterms:W3CDTF">2015-07-17T06:25:05Z</dcterms:created>
  <dcterms:modified xsi:type="dcterms:W3CDTF">2021-07-22T09:47:20Z</dcterms:modified>
</cp:coreProperties>
</file>