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6"/>
  </p:notesMasterIdLst>
  <p:sldIdLst>
    <p:sldId id="263" r:id="rId3"/>
    <p:sldId id="287" r:id="rId4"/>
    <p:sldId id="264" r:id="rId5"/>
    <p:sldId id="265" r:id="rId6"/>
    <p:sldId id="278" r:id="rId7"/>
    <p:sldId id="279" r:id="rId8"/>
    <p:sldId id="288" r:id="rId9"/>
    <p:sldId id="284" r:id="rId10"/>
    <p:sldId id="283" r:id="rId11"/>
    <p:sldId id="282" r:id="rId12"/>
    <p:sldId id="290" r:id="rId13"/>
    <p:sldId id="306" r:id="rId14"/>
    <p:sldId id="305" r:id="rId15"/>
    <p:sldId id="304" r:id="rId16"/>
    <p:sldId id="280" r:id="rId17"/>
    <p:sldId id="281" r:id="rId18"/>
    <p:sldId id="285" r:id="rId19"/>
    <p:sldId id="286" r:id="rId20"/>
    <p:sldId id="289" r:id="rId21"/>
    <p:sldId id="291" r:id="rId22"/>
    <p:sldId id="295" r:id="rId23"/>
    <p:sldId id="296" r:id="rId24"/>
    <p:sldId id="297" r:id="rId25"/>
  </p:sldIdLst>
  <p:sldSz cx="12192000" cy="6858000"/>
  <p:notesSz cx="6797675" cy="99250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85" autoAdjust="0"/>
    <p:restoredTop sz="94660"/>
  </p:normalViewPr>
  <p:slideViewPr>
    <p:cSldViewPr snapToGrid="0">
      <p:cViewPr varScale="1">
        <p:scale>
          <a:sx n="70" d="100"/>
          <a:sy n="70" d="100"/>
        </p:scale>
        <p:origin x="4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7976"/>
          </a:xfrm>
          <a:prstGeom prst="rect">
            <a:avLst/>
          </a:prstGeom>
        </p:spPr>
        <p:txBody>
          <a:bodyPr vert="horz" lIns="91440" tIns="45720" rIns="91440" bIns="45720" rtlCol="0"/>
          <a:lstStyle>
            <a:lvl1pPr algn="r">
              <a:defRPr sz="1200"/>
            </a:lvl1pPr>
          </a:lstStyle>
          <a:p>
            <a:fld id="{2C7A08AA-2416-4290-82B1-290A3F25DEFE}" type="datetimeFigureOut">
              <a:rPr lang="ru-RU" smtClean="0"/>
              <a:t>14.05.2019</a:t>
            </a:fld>
            <a:endParaRPr lang="ru-RU"/>
          </a:p>
        </p:txBody>
      </p:sp>
      <p:sp>
        <p:nvSpPr>
          <p:cNvPr id="4" name="Образ слайда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DFDB4837-E2BB-47F9-989E-B2A37F18E3C8}" type="slidenum">
              <a:rPr lang="ru-RU" smtClean="0"/>
              <a:t>‹#›</a:t>
            </a:fld>
            <a:endParaRPr lang="ru-RU"/>
          </a:p>
        </p:txBody>
      </p:sp>
    </p:spTree>
    <p:extLst>
      <p:ext uri="{BB962C8B-B14F-4D97-AF65-F5344CB8AC3E}">
        <p14:creationId xmlns:p14="http://schemas.microsoft.com/office/powerpoint/2010/main" val="541313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1</a:t>
            </a:fld>
            <a:endParaRPr lang="ru-RU" altLang="ru-RU">
              <a:solidFill>
                <a:prstClr val="black"/>
              </a:solidFill>
            </a:endParaRPr>
          </a:p>
        </p:txBody>
      </p:sp>
    </p:spTree>
    <p:extLst>
      <p:ext uri="{BB962C8B-B14F-4D97-AF65-F5344CB8AC3E}">
        <p14:creationId xmlns:p14="http://schemas.microsoft.com/office/powerpoint/2010/main" val="1488392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11</a:t>
            </a:fld>
            <a:endParaRPr lang="ru-RU" altLang="ru-RU">
              <a:solidFill>
                <a:prstClr val="black"/>
              </a:solidFill>
            </a:endParaRPr>
          </a:p>
        </p:txBody>
      </p:sp>
    </p:spTree>
    <p:extLst>
      <p:ext uri="{BB962C8B-B14F-4D97-AF65-F5344CB8AC3E}">
        <p14:creationId xmlns:p14="http://schemas.microsoft.com/office/powerpoint/2010/main" val="2536252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12</a:t>
            </a:fld>
            <a:endParaRPr lang="ru-RU" altLang="ru-RU">
              <a:solidFill>
                <a:prstClr val="black"/>
              </a:solidFill>
            </a:endParaRPr>
          </a:p>
        </p:txBody>
      </p:sp>
    </p:spTree>
    <p:extLst>
      <p:ext uri="{BB962C8B-B14F-4D97-AF65-F5344CB8AC3E}">
        <p14:creationId xmlns:p14="http://schemas.microsoft.com/office/powerpoint/2010/main" val="4144843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13</a:t>
            </a:fld>
            <a:endParaRPr lang="ru-RU" altLang="ru-RU">
              <a:solidFill>
                <a:prstClr val="black"/>
              </a:solidFill>
            </a:endParaRPr>
          </a:p>
        </p:txBody>
      </p:sp>
    </p:spTree>
    <p:extLst>
      <p:ext uri="{BB962C8B-B14F-4D97-AF65-F5344CB8AC3E}">
        <p14:creationId xmlns:p14="http://schemas.microsoft.com/office/powerpoint/2010/main" val="1616843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14</a:t>
            </a:fld>
            <a:endParaRPr lang="ru-RU" altLang="ru-RU">
              <a:solidFill>
                <a:prstClr val="black"/>
              </a:solidFill>
            </a:endParaRPr>
          </a:p>
        </p:txBody>
      </p:sp>
    </p:spTree>
    <p:extLst>
      <p:ext uri="{BB962C8B-B14F-4D97-AF65-F5344CB8AC3E}">
        <p14:creationId xmlns:p14="http://schemas.microsoft.com/office/powerpoint/2010/main" val="2193672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15</a:t>
            </a:fld>
            <a:endParaRPr lang="ru-RU" altLang="ru-RU">
              <a:solidFill>
                <a:prstClr val="black"/>
              </a:solidFill>
            </a:endParaRPr>
          </a:p>
        </p:txBody>
      </p:sp>
    </p:spTree>
    <p:extLst>
      <p:ext uri="{BB962C8B-B14F-4D97-AF65-F5344CB8AC3E}">
        <p14:creationId xmlns:p14="http://schemas.microsoft.com/office/powerpoint/2010/main" val="43293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16</a:t>
            </a:fld>
            <a:endParaRPr lang="ru-RU" altLang="ru-RU">
              <a:solidFill>
                <a:prstClr val="black"/>
              </a:solidFill>
            </a:endParaRPr>
          </a:p>
        </p:txBody>
      </p:sp>
    </p:spTree>
    <p:extLst>
      <p:ext uri="{BB962C8B-B14F-4D97-AF65-F5344CB8AC3E}">
        <p14:creationId xmlns:p14="http://schemas.microsoft.com/office/powerpoint/2010/main" val="1639588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17</a:t>
            </a:fld>
            <a:endParaRPr lang="ru-RU" altLang="ru-RU">
              <a:solidFill>
                <a:prstClr val="black"/>
              </a:solidFill>
            </a:endParaRPr>
          </a:p>
        </p:txBody>
      </p:sp>
    </p:spTree>
    <p:extLst>
      <p:ext uri="{BB962C8B-B14F-4D97-AF65-F5344CB8AC3E}">
        <p14:creationId xmlns:p14="http://schemas.microsoft.com/office/powerpoint/2010/main" val="3073272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18</a:t>
            </a:fld>
            <a:endParaRPr lang="ru-RU" altLang="ru-RU">
              <a:solidFill>
                <a:prstClr val="black"/>
              </a:solidFill>
            </a:endParaRPr>
          </a:p>
        </p:txBody>
      </p:sp>
    </p:spTree>
    <p:extLst>
      <p:ext uri="{BB962C8B-B14F-4D97-AF65-F5344CB8AC3E}">
        <p14:creationId xmlns:p14="http://schemas.microsoft.com/office/powerpoint/2010/main" val="2378162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19</a:t>
            </a:fld>
            <a:endParaRPr lang="ru-RU" altLang="ru-RU">
              <a:solidFill>
                <a:prstClr val="black"/>
              </a:solidFill>
            </a:endParaRPr>
          </a:p>
        </p:txBody>
      </p:sp>
    </p:spTree>
    <p:extLst>
      <p:ext uri="{BB962C8B-B14F-4D97-AF65-F5344CB8AC3E}">
        <p14:creationId xmlns:p14="http://schemas.microsoft.com/office/powerpoint/2010/main" val="1339366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20</a:t>
            </a:fld>
            <a:endParaRPr lang="ru-RU" altLang="ru-RU">
              <a:solidFill>
                <a:prstClr val="black"/>
              </a:solidFill>
            </a:endParaRPr>
          </a:p>
        </p:txBody>
      </p:sp>
    </p:spTree>
    <p:extLst>
      <p:ext uri="{BB962C8B-B14F-4D97-AF65-F5344CB8AC3E}">
        <p14:creationId xmlns:p14="http://schemas.microsoft.com/office/powerpoint/2010/main" val="2566143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2</a:t>
            </a:fld>
            <a:endParaRPr lang="ru-RU" altLang="ru-RU">
              <a:solidFill>
                <a:prstClr val="black"/>
              </a:solidFill>
            </a:endParaRPr>
          </a:p>
        </p:txBody>
      </p:sp>
    </p:spTree>
    <p:extLst>
      <p:ext uri="{BB962C8B-B14F-4D97-AF65-F5344CB8AC3E}">
        <p14:creationId xmlns:p14="http://schemas.microsoft.com/office/powerpoint/2010/main" val="2369305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21</a:t>
            </a:fld>
            <a:endParaRPr lang="ru-RU" altLang="ru-RU">
              <a:solidFill>
                <a:prstClr val="black"/>
              </a:solidFill>
            </a:endParaRPr>
          </a:p>
        </p:txBody>
      </p:sp>
    </p:spTree>
    <p:extLst>
      <p:ext uri="{BB962C8B-B14F-4D97-AF65-F5344CB8AC3E}">
        <p14:creationId xmlns:p14="http://schemas.microsoft.com/office/powerpoint/2010/main" val="1781958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22</a:t>
            </a:fld>
            <a:endParaRPr lang="ru-RU" altLang="ru-RU">
              <a:solidFill>
                <a:prstClr val="black"/>
              </a:solidFill>
            </a:endParaRPr>
          </a:p>
        </p:txBody>
      </p:sp>
    </p:spTree>
    <p:extLst>
      <p:ext uri="{BB962C8B-B14F-4D97-AF65-F5344CB8AC3E}">
        <p14:creationId xmlns:p14="http://schemas.microsoft.com/office/powerpoint/2010/main" val="660943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23</a:t>
            </a:fld>
            <a:endParaRPr lang="ru-RU" altLang="ru-RU">
              <a:solidFill>
                <a:prstClr val="black"/>
              </a:solidFill>
            </a:endParaRPr>
          </a:p>
        </p:txBody>
      </p:sp>
    </p:spTree>
    <p:extLst>
      <p:ext uri="{BB962C8B-B14F-4D97-AF65-F5344CB8AC3E}">
        <p14:creationId xmlns:p14="http://schemas.microsoft.com/office/powerpoint/2010/main" val="4109838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3</a:t>
            </a:fld>
            <a:endParaRPr lang="ru-RU" altLang="ru-RU">
              <a:solidFill>
                <a:prstClr val="black"/>
              </a:solidFill>
            </a:endParaRPr>
          </a:p>
        </p:txBody>
      </p:sp>
    </p:spTree>
    <p:extLst>
      <p:ext uri="{BB962C8B-B14F-4D97-AF65-F5344CB8AC3E}">
        <p14:creationId xmlns:p14="http://schemas.microsoft.com/office/powerpoint/2010/main" val="2522565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4</a:t>
            </a:fld>
            <a:endParaRPr lang="ru-RU" altLang="ru-RU">
              <a:solidFill>
                <a:prstClr val="black"/>
              </a:solidFill>
            </a:endParaRPr>
          </a:p>
        </p:txBody>
      </p:sp>
    </p:spTree>
    <p:extLst>
      <p:ext uri="{BB962C8B-B14F-4D97-AF65-F5344CB8AC3E}">
        <p14:creationId xmlns:p14="http://schemas.microsoft.com/office/powerpoint/2010/main" val="462949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5</a:t>
            </a:fld>
            <a:endParaRPr lang="ru-RU" altLang="ru-RU">
              <a:solidFill>
                <a:prstClr val="black"/>
              </a:solidFill>
            </a:endParaRPr>
          </a:p>
        </p:txBody>
      </p:sp>
    </p:spTree>
    <p:extLst>
      <p:ext uri="{BB962C8B-B14F-4D97-AF65-F5344CB8AC3E}">
        <p14:creationId xmlns:p14="http://schemas.microsoft.com/office/powerpoint/2010/main" val="467479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6</a:t>
            </a:fld>
            <a:endParaRPr lang="ru-RU" altLang="ru-RU">
              <a:solidFill>
                <a:prstClr val="black"/>
              </a:solidFill>
            </a:endParaRPr>
          </a:p>
        </p:txBody>
      </p:sp>
    </p:spTree>
    <p:extLst>
      <p:ext uri="{BB962C8B-B14F-4D97-AF65-F5344CB8AC3E}">
        <p14:creationId xmlns:p14="http://schemas.microsoft.com/office/powerpoint/2010/main" val="200753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8</a:t>
            </a:fld>
            <a:endParaRPr lang="ru-RU" altLang="ru-RU">
              <a:solidFill>
                <a:prstClr val="black"/>
              </a:solidFill>
            </a:endParaRPr>
          </a:p>
        </p:txBody>
      </p:sp>
    </p:spTree>
    <p:extLst>
      <p:ext uri="{BB962C8B-B14F-4D97-AF65-F5344CB8AC3E}">
        <p14:creationId xmlns:p14="http://schemas.microsoft.com/office/powerpoint/2010/main" val="2835826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9</a:t>
            </a:fld>
            <a:endParaRPr lang="ru-RU" altLang="ru-RU">
              <a:solidFill>
                <a:prstClr val="black"/>
              </a:solidFill>
            </a:endParaRPr>
          </a:p>
        </p:txBody>
      </p:sp>
    </p:spTree>
    <p:extLst>
      <p:ext uri="{BB962C8B-B14F-4D97-AF65-F5344CB8AC3E}">
        <p14:creationId xmlns:p14="http://schemas.microsoft.com/office/powerpoint/2010/main" val="3055093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F0E3DB-8A2F-4B81-8E82-881111B20F35}" type="slidenum">
              <a:rPr lang="ru-RU" altLang="ru-RU">
                <a:solidFill>
                  <a:prstClr val="black"/>
                </a:solidFill>
              </a:rPr>
              <a:pPr eaLnBrk="1" hangingPunct="1"/>
              <a:t>10</a:t>
            </a:fld>
            <a:endParaRPr lang="ru-RU" altLang="ru-RU">
              <a:solidFill>
                <a:prstClr val="black"/>
              </a:solidFill>
            </a:endParaRPr>
          </a:p>
        </p:txBody>
      </p:sp>
    </p:spTree>
    <p:extLst>
      <p:ext uri="{BB962C8B-B14F-4D97-AF65-F5344CB8AC3E}">
        <p14:creationId xmlns:p14="http://schemas.microsoft.com/office/powerpoint/2010/main" val="2674148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914400" y="1808164"/>
            <a:ext cx="10363200" cy="1470025"/>
          </a:xfrm>
        </p:spPr>
        <p:txBody>
          <a:bodyPr/>
          <a:lstStyle>
            <a:lvl1pPr algn="ctr">
              <a:defRPr/>
            </a:lvl1pPr>
          </a:lstStyle>
          <a:p>
            <a:r>
              <a:rPr lang="en-US"/>
              <a:t>Образец заголовка</a:t>
            </a:r>
          </a:p>
        </p:txBody>
      </p:sp>
      <p:sp>
        <p:nvSpPr>
          <p:cNvPr id="20483" name="Rectangle 3"/>
          <p:cNvSpPr>
            <a:spLocks noGrp="1" noChangeArrowheads="1"/>
          </p:cNvSpPr>
          <p:nvPr>
            <p:ph type="subTitle" idx="1"/>
          </p:nvPr>
        </p:nvSpPr>
        <p:spPr>
          <a:xfrm>
            <a:off x="1828800" y="3563938"/>
            <a:ext cx="8534400" cy="1752600"/>
          </a:xfrm>
        </p:spPr>
        <p:txBody>
          <a:bodyPr/>
          <a:lstStyle>
            <a:lvl1pPr marL="0" indent="0" algn="ctr">
              <a:buFontTx/>
              <a:buNone/>
              <a:defRPr/>
            </a:lvl1pPr>
          </a:lstStyle>
          <a:p>
            <a:r>
              <a:rPr lang="en-US"/>
              <a:t>Образец подзаголовка</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9015150E-8222-4344-AA83-697C74604245}"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24294890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9F743B0-1D7A-4511-B09F-F02B994264FA}"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3780141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298517"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68917"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B8AA9D-10E6-4DCD-88FF-D94835AB6ECC}"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3627816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8917" y="274638"/>
            <a:ext cx="109728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1068917"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656917"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040637-AD54-43C8-99BB-14D6022F0B06}"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1829593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914400" y="1808164"/>
            <a:ext cx="10363200" cy="1470025"/>
          </a:xfrm>
        </p:spPr>
        <p:txBody>
          <a:bodyPr/>
          <a:lstStyle>
            <a:lvl1pPr algn="ctr">
              <a:defRPr/>
            </a:lvl1pPr>
          </a:lstStyle>
          <a:p>
            <a:r>
              <a:rPr lang="en-US"/>
              <a:t>Образец заголовка</a:t>
            </a:r>
          </a:p>
        </p:txBody>
      </p:sp>
      <p:sp>
        <p:nvSpPr>
          <p:cNvPr id="20483" name="Rectangle 3"/>
          <p:cNvSpPr>
            <a:spLocks noGrp="1" noChangeArrowheads="1"/>
          </p:cNvSpPr>
          <p:nvPr>
            <p:ph type="subTitle" idx="1"/>
          </p:nvPr>
        </p:nvSpPr>
        <p:spPr>
          <a:xfrm>
            <a:off x="1828800" y="3563938"/>
            <a:ext cx="8534400" cy="1752600"/>
          </a:xfrm>
        </p:spPr>
        <p:txBody>
          <a:bodyPr/>
          <a:lstStyle>
            <a:lvl1pPr marL="0" indent="0" algn="ctr">
              <a:buFontTx/>
              <a:buNone/>
              <a:defRPr/>
            </a:lvl1pPr>
          </a:lstStyle>
          <a:p>
            <a:r>
              <a:rPr lang="en-US"/>
              <a:t>Образец подзаголовка</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9015150E-8222-4344-AA83-697C74604245}"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24739562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D685C7E-3FEE-4458-A1F9-17CADAFFA116}"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657151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661D1B-2104-4A73-BE5B-3FBBA173AB26}"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2039001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068917"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656917"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A443133-93A8-402A-840D-86BEAD69776B}"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3560879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8BBEA35-7296-4A9F-A682-586C5129A413}"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1515461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9EA67FF-E8BF-4311-94BA-090865D37856}"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3259450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65248A0-9A13-48AD-920C-E141E7E2FD16}"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1526715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D685C7E-3FEE-4458-A1F9-17CADAFFA116}"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638004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10C3E3-1CC2-42F2-BB87-525749CF4601}"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226438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7E7C24E-A20D-4539-8FF1-715E7EC8AE96}"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1199419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9F743B0-1D7A-4511-B09F-F02B994264FA}"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2222177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298517"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68917"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B8AA9D-10E6-4DCD-88FF-D94835AB6ECC}"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2769326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8917" y="274638"/>
            <a:ext cx="109728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1068917"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656917"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040637-AD54-43C8-99BB-14D6022F0B06}"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374070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661D1B-2104-4A73-BE5B-3FBBA173AB26}"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1609948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068917"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656917"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A443133-93A8-402A-840D-86BEAD69776B}"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903688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8BBEA35-7296-4A9F-A682-586C5129A413}"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4279889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9EA67FF-E8BF-4311-94BA-090865D37856}"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3504660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65248A0-9A13-48AD-920C-E141E7E2FD16}"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4283970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10C3E3-1CC2-42F2-BB87-525749CF4601}"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562202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7E7C24E-A20D-4539-8FF1-715E7EC8AE96}" type="slidenum">
              <a:rPr lang="en-US" altLang="ru-RU">
                <a:solidFill>
                  <a:srgbClr val="000000"/>
                </a:solidFill>
              </a:rPr>
              <a:pPr/>
              <a:t>‹#›</a:t>
            </a:fld>
            <a:endParaRPr lang="en-US" altLang="ru-RU">
              <a:solidFill>
                <a:srgbClr val="000000"/>
              </a:solidFill>
            </a:endParaRPr>
          </a:p>
        </p:txBody>
      </p:sp>
    </p:spTree>
    <p:extLst>
      <p:ext uri="{BB962C8B-B14F-4D97-AF65-F5344CB8AC3E}">
        <p14:creationId xmlns:p14="http://schemas.microsoft.com/office/powerpoint/2010/main" val="3365425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68917"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Образец заголовка</a:t>
            </a:r>
          </a:p>
        </p:txBody>
      </p:sp>
      <p:sp>
        <p:nvSpPr>
          <p:cNvPr id="1027" name="Rectangle 3"/>
          <p:cNvSpPr>
            <a:spLocks noGrp="1" noChangeArrowheads="1"/>
          </p:cNvSpPr>
          <p:nvPr>
            <p:ph type="body" idx="1"/>
          </p:nvPr>
        </p:nvSpPr>
        <p:spPr bwMode="auto">
          <a:xfrm>
            <a:off x="1068917"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Образец текста</a:t>
            </a:r>
          </a:p>
          <a:p>
            <a:pPr lvl="1"/>
            <a:r>
              <a:rPr lang="en-US" altLang="ru-RU" smtClean="0"/>
              <a:t>Второй уровень</a:t>
            </a:r>
          </a:p>
          <a:p>
            <a:pPr lvl="2"/>
            <a:r>
              <a:rPr lang="en-US" altLang="ru-RU" smtClean="0"/>
              <a:t>Третий уровень</a:t>
            </a:r>
          </a:p>
          <a:p>
            <a:pPr lvl="3"/>
            <a:r>
              <a:rPr lang="en-US" altLang="ru-RU" smtClean="0"/>
              <a:t>Четвертый уровень</a:t>
            </a:r>
          </a:p>
          <a:p>
            <a:pPr lvl="4"/>
            <a:r>
              <a:rPr lang="en-US" altLang="ru-RU" smtClean="0"/>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1C9D5C8-DD0A-409A-A04B-07C6558EDF79}" type="slidenum">
              <a:rPr lang="en-US" altLang="ru-RU">
                <a:solidFill>
                  <a:srgbClr val="000000"/>
                </a:solidFill>
              </a:rPr>
              <a:pPr fontAlgn="base">
                <a:spcBef>
                  <a:spcPct val="0"/>
                </a:spcBef>
                <a:spcAft>
                  <a:spcPct val="0"/>
                </a:spcAft>
              </a:pPr>
              <a:t>‹#›</a:t>
            </a:fld>
            <a:endParaRPr lang="en-US" altLang="ru-RU">
              <a:solidFill>
                <a:srgbClr val="000000"/>
              </a:solidFill>
            </a:endParaRPr>
          </a:p>
        </p:txBody>
      </p:sp>
    </p:spTree>
    <p:extLst>
      <p:ext uri="{BB962C8B-B14F-4D97-AF65-F5344CB8AC3E}">
        <p14:creationId xmlns:p14="http://schemas.microsoft.com/office/powerpoint/2010/main" val="473453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advClick="0"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p:tmplLst>
          <p:tmpl>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Lst>
      </p:bldP>
    </p:bld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cs typeface="Arial" charset="0"/>
        </a:defRPr>
      </a:lvl2pPr>
      <a:lvl3pPr algn="l" rtl="0" eaLnBrk="0" fontAlgn="base" hangingPunct="0">
        <a:spcBef>
          <a:spcPct val="0"/>
        </a:spcBef>
        <a:spcAft>
          <a:spcPct val="0"/>
        </a:spcAft>
        <a:defRPr sz="4400">
          <a:solidFill>
            <a:schemeClr val="tx2"/>
          </a:solidFill>
          <a:latin typeface="Arial" charset="0"/>
          <a:cs typeface="Arial" charset="0"/>
        </a:defRPr>
      </a:lvl3pPr>
      <a:lvl4pPr algn="l" rtl="0" eaLnBrk="0" fontAlgn="base" hangingPunct="0">
        <a:spcBef>
          <a:spcPct val="0"/>
        </a:spcBef>
        <a:spcAft>
          <a:spcPct val="0"/>
        </a:spcAft>
        <a:defRPr sz="4400">
          <a:solidFill>
            <a:schemeClr val="tx2"/>
          </a:solidFill>
          <a:latin typeface="Arial" charset="0"/>
          <a:cs typeface="Arial" charset="0"/>
        </a:defRPr>
      </a:lvl4pPr>
      <a:lvl5pPr algn="l" rtl="0" eaLnBrk="0" fontAlgn="base" hangingPunct="0">
        <a:spcBef>
          <a:spcPct val="0"/>
        </a:spcBef>
        <a:spcAft>
          <a:spcPct val="0"/>
        </a:spcAft>
        <a:defRPr sz="4400">
          <a:solidFill>
            <a:schemeClr val="tx2"/>
          </a:solidFill>
          <a:latin typeface="Arial" charset="0"/>
          <a:cs typeface="Arial" charset="0"/>
        </a:defRPr>
      </a:lvl5pPr>
      <a:lvl6pPr marL="457200" algn="l" rtl="0" fontAlgn="base">
        <a:spcBef>
          <a:spcPct val="0"/>
        </a:spcBef>
        <a:spcAft>
          <a:spcPct val="0"/>
        </a:spcAft>
        <a:defRPr sz="4400">
          <a:solidFill>
            <a:schemeClr val="tx2"/>
          </a:solidFill>
          <a:latin typeface="Arial" charset="0"/>
          <a:cs typeface="Arial" charset="0"/>
        </a:defRPr>
      </a:lvl6pPr>
      <a:lvl7pPr marL="914400" algn="l" rtl="0" fontAlgn="base">
        <a:spcBef>
          <a:spcPct val="0"/>
        </a:spcBef>
        <a:spcAft>
          <a:spcPct val="0"/>
        </a:spcAft>
        <a:defRPr sz="4400">
          <a:solidFill>
            <a:schemeClr val="tx2"/>
          </a:solidFill>
          <a:latin typeface="Arial" charset="0"/>
          <a:cs typeface="Arial" charset="0"/>
        </a:defRPr>
      </a:lvl7pPr>
      <a:lvl8pPr marL="1371600" algn="l" rtl="0" fontAlgn="base">
        <a:spcBef>
          <a:spcPct val="0"/>
        </a:spcBef>
        <a:spcAft>
          <a:spcPct val="0"/>
        </a:spcAft>
        <a:defRPr sz="4400">
          <a:solidFill>
            <a:schemeClr val="tx2"/>
          </a:solidFill>
          <a:latin typeface="Arial" charset="0"/>
          <a:cs typeface="Arial" charset="0"/>
        </a:defRPr>
      </a:lvl8pPr>
      <a:lvl9pPr marL="1828800" algn="l"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68917"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Образец заголовка</a:t>
            </a:r>
          </a:p>
        </p:txBody>
      </p:sp>
      <p:sp>
        <p:nvSpPr>
          <p:cNvPr id="1027" name="Rectangle 3"/>
          <p:cNvSpPr>
            <a:spLocks noGrp="1" noChangeArrowheads="1"/>
          </p:cNvSpPr>
          <p:nvPr>
            <p:ph type="body" idx="1"/>
          </p:nvPr>
        </p:nvSpPr>
        <p:spPr bwMode="auto">
          <a:xfrm>
            <a:off x="1068917"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Образец текста</a:t>
            </a:r>
          </a:p>
          <a:p>
            <a:pPr lvl="1"/>
            <a:r>
              <a:rPr lang="en-US" altLang="ru-RU" smtClean="0"/>
              <a:t>Второй уровень</a:t>
            </a:r>
          </a:p>
          <a:p>
            <a:pPr lvl="2"/>
            <a:r>
              <a:rPr lang="en-US" altLang="ru-RU" smtClean="0"/>
              <a:t>Третий уровень</a:t>
            </a:r>
          </a:p>
          <a:p>
            <a:pPr lvl="3"/>
            <a:r>
              <a:rPr lang="en-US" altLang="ru-RU" smtClean="0"/>
              <a:t>Четвертый уровень</a:t>
            </a:r>
          </a:p>
          <a:p>
            <a:pPr lvl="4"/>
            <a:r>
              <a:rPr lang="en-US" altLang="ru-RU" smtClean="0"/>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1C9D5C8-DD0A-409A-A04B-07C6558EDF79}" type="slidenum">
              <a:rPr lang="en-US" altLang="ru-RU">
                <a:solidFill>
                  <a:srgbClr val="000000"/>
                </a:solidFill>
              </a:rPr>
              <a:pPr fontAlgn="base">
                <a:spcBef>
                  <a:spcPct val="0"/>
                </a:spcBef>
                <a:spcAft>
                  <a:spcPct val="0"/>
                </a:spcAft>
              </a:pPr>
              <a:t>‹#›</a:t>
            </a:fld>
            <a:endParaRPr lang="en-US" altLang="ru-RU">
              <a:solidFill>
                <a:srgbClr val="000000"/>
              </a:solidFill>
            </a:endParaRPr>
          </a:p>
        </p:txBody>
      </p:sp>
    </p:spTree>
    <p:extLst>
      <p:ext uri="{BB962C8B-B14F-4D97-AF65-F5344CB8AC3E}">
        <p14:creationId xmlns:p14="http://schemas.microsoft.com/office/powerpoint/2010/main" val="41727618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med" advClick="0"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p:tmplLst>
          <p:tmpl>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Lst>
      </p:bldP>
    </p:bld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cs typeface="Arial" charset="0"/>
        </a:defRPr>
      </a:lvl2pPr>
      <a:lvl3pPr algn="l" rtl="0" eaLnBrk="0" fontAlgn="base" hangingPunct="0">
        <a:spcBef>
          <a:spcPct val="0"/>
        </a:spcBef>
        <a:spcAft>
          <a:spcPct val="0"/>
        </a:spcAft>
        <a:defRPr sz="4400">
          <a:solidFill>
            <a:schemeClr val="tx2"/>
          </a:solidFill>
          <a:latin typeface="Arial" charset="0"/>
          <a:cs typeface="Arial" charset="0"/>
        </a:defRPr>
      </a:lvl3pPr>
      <a:lvl4pPr algn="l" rtl="0" eaLnBrk="0" fontAlgn="base" hangingPunct="0">
        <a:spcBef>
          <a:spcPct val="0"/>
        </a:spcBef>
        <a:spcAft>
          <a:spcPct val="0"/>
        </a:spcAft>
        <a:defRPr sz="4400">
          <a:solidFill>
            <a:schemeClr val="tx2"/>
          </a:solidFill>
          <a:latin typeface="Arial" charset="0"/>
          <a:cs typeface="Arial" charset="0"/>
        </a:defRPr>
      </a:lvl4pPr>
      <a:lvl5pPr algn="l" rtl="0" eaLnBrk="0" fontAlgn="base" hangingPunct="0">
        <a:spcBef>
          <a:spcPct val="0"/>
        </a:spcBef>
        <a:spcAft>
          <a:spcPct val="0"/>
        </a:spcAft>
        <a:defRPr sz="4400">
          <a:solidFill>
            <a:schemeClr val="tx2"/>
          </a:solidFill>
          <a:latin typeface="Arial" charset="0"/>
          <a:cs typeface="Arial" charset="0"/>
        </a:defRPr>
      </a:lvl5pPr>
      <a:lvl6pPr marL="457200" algn="l" rtl="0" fontAlgn="base">
        <a:spcBef>
          <a:spcPct val="0"/>
        </a:spcBef>
        <a:spcAft>
          <a:spcPct val="0"/>
        </a:spcAft>
        <a:defRPr sz="4400">
          <a:solidFill>
            <a:schemeClr val="tx2"/>
          </a:solidFill>
          <a:latin typeface="Arial" charset="0"/>
          <a:cs typeface="Arial" charset="0"/>
        </a:defRPr>
      </a:lvl6pPr>
      <a:lvl7pPr marL="914400" algn="l" rtl="0" fontAlgn="base">
        <a:spcBef>
          <a:spcPct val="0"/>
        </a:spcBef>
        <a:spcAft>
          <a:spcPct val="0"/>
        </a:spcAft>
        <a:defRPr sz="4400">
          <a:solidFill>
            <a:schemeClr val="tx2"/>
          </a:solidFill>
          <a:latin typeface="Arial" charset="0"/>
          <a:cs typeface="Arial" charset="0"/>
        </a:defRPr>
      </a:lvl7pPr>
      <a:lvl8pPr marL="1371600" algn="l" rtl="0" fontAlgn="base">
        <a:spcBef>
          <a:spcPct val="0"/>
        </a:spcBef>
        <a:spcAft>
          <a:spcPct val="0"/>
        </a:spcAft>
        <a:defRPr sz="4400">
          <a:solidFill>
            <a:schemeClr val="tx2"/>
          </a:solidFill>
          <a:latin typeface="Arial" charset="0"/>
          <a:cs typeface="Arial" charset="0"/>
        </a:defRPr>
      </a:lvl8pPr>
      <a:lvl9pPr marL="1828800" algn="l"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xfrm>
            <a:off x="1173707" y="2779713"/>
            <a:ext cx="9935571" cy="1143000"/>
          </a:xfrm>
        </p:spPr>
        <p:txBody>
          <a:bodyPr/>
          <a:lstStyle/>
          <a:p>
            <a:pPr algn="ctr"/>
            <a:r>
              <a:rPr lang="ru-RU" altLang="ru-RU" sz="6000" b="1" dirty="0" smtClean="0">
                <a:solidFill>
                  <a:schemeClr val="folHlink"/>
                </a:solidFill>
                <a:latin typeface="Times New Roman" panose="02020603050405020304" pitchFamily="18" charset="0"/>
                <a:cs typeface="Times New Roman" panose="02020603050405020304" pitchFamily="18" charset="0"/>
              </a:rPr>
              <a:t>Патриотическое воспитание</a:t>
            </a:r>
            <a:br>
              <a:rPr lang="ru-RU" altLang="ru-RU" sz="6000" b="1" dirty="0" smtClean="0">
                <a:solidFill>
                  <a:schemeClr val="folHlink"/>
                </a:solidFill>
                <a:latin typeface="Times New Roman" panose="02020603050405020304" pitchFamily="18" charset="0"/>
                <a:cs typeface="Times New Roman" panose="02020603050405020304" pitchFamily="18" charset="0"/>
              </a:rPr>
            </a:br>
            <a:r>
              <a:rPr lang="ru-RU" altLang="ru-RU" sz="6000" b="1" dirty="0" smtClean="0">
                <a:solidFill>
                  <a:schemeClr val="folHlink"/>
                </a:solidFill>
                <a:latin typeface="Times New Roman" panose="02020603050405020304" pitchFamily="18" charset="0"/>
                <a:cs typeface="Times New Roman" panose="02020603050405020304" pitchFamily="18" charset="0"/>
              </a:rPr>
              <a:t> в ГКУ СО «ЦП ДОПР «Искра» (коррекционный)</a:t>
            </a:r>
          </a:p>
        </p:txBody>
      </p:sp>
    </p:spTree>
    <p:extLst>
      <p:ext uri="{BB962C8B-B14F-4D97-AF65-F5344CB8AC3E}">
        <p14:creationId xmlns:p14="http://schemas.microsoft.com/office/powerpoint/2010/main" val="4017458116"/>
      </p:ext>
    </p:extLst>
  </p:cSld>
  <p:clrMapOvr>
    <a:masterClrMapping/>
  </p:clrMapOvr>
  <p:transition spd="med" advClick="0"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fade">
                                      <p:cBhvr>
                                        <p:cTn id="7" dur="20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panose="02020603050405020304" pitchFamily="18" charset="0"/>
                <a:cs typeface="Times New Roman" panose="02020603050405020304" pitchFamily="18" charset="0"/>
              </a:rPr>
              <a:t>Урок памяти «Скажи терроризму нет »</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p:txBody>
          <a:bodyPr/>
          <a:lstStyle/>
          <a:p>
            <a:pPr marL="0" indent="0" algn="just">
              <a:buNone/>
            </a:pPr>
            <a:r>
              <a:rPr lang="ru-RU" sz="1800" dirty="0" smtClean="0">
                <a:latin typeface="Times New Roman" panose="02020603050405020304" pitchFamily="18" charset="0"/>
                <a:cs typeface="Times New Roman" panose="02020603050405020304" pitchFamily="18" charset="0"/>
              </a:rPr>
              <a:t>На </a:t>
            </a:r>
            <a:r>
              <a:rPr lang="ru-RU" sz="1800" dirty="0">
                <a:latin typeface="Times New Roman" panose="02020603050405020304" pitchFamily="18" charset="0"/>
                <a:cs typeface="Times New Roman" panose="02020603050405020304" pitchFamily="18" charset="0"/>
              </a:rPr>
              <a:t>мероприятии, проведенном в центре «Искра» воспитанники  познакомились с фактами  трагических  событий,  связанных  с захватом террористами школы в Беслане 1 сентября и других терактов  в России. Под звуки гимна «Две минуты слез – посвящается детям Беслана» прошла минута молчания – дань памяти жертвам терактов. На мероприятии присутствовал представитель МЧС  г. Сызрани.</a:t>
            </a:r>
          </a:p>
          <a:p>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56917" y="1600201"/>
            <a:ext cx="5384800" cy="4035773"/>
          </a:xfrm>
          <a:prstGeom prst="rect">
            <a:avLst/>
          </a:prstGeom>
          <a:ln>
            <a:noFill/>
          </a:ln>
          <a:effectLst>
            <a:softEdge rad="112500"/>
          </a:effectLst>
        </p:spPr>
      </p:pic>
    </p:spTree>
    <p:extLst>
      <p:ext uri="{BB962C8B-B14F-4D97-AF65-F5344CB8AC3E}">
        <p14:creationId xmlns:p14="http://schemas.microsoft.com/office/powerpoint/2010/main" val="2228086628"/>
      </p:ext>
    </p:extLst>
  </p:cSld>
  <p:clrMapOvr>
    <a:masterClrMapping/>
  </p:clrMapOvr>
  <p:transition spd="med" advClick="0" advTm="2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8917" y="342877"/>
            <a:ext cx="10972800" cy="1143000"/>
          </a:xfrm>
        </p:spPr>
        <p:txBody>
          <a:bodyPr/>
          <a:lstStyle/>
          <a:p>
            <a:pPr algn="ctr"/>
            <a:r>
              <a:rPr lang="ru-RU" sz="3200" b="1" dirty="0" smtClean="0">
                <a:latin typeface="Times New Roman" panose="02020603050405020304" pitchFamily="18" charset="0"/>
                <a:cs typeface="Times New Roman" panose="02020603050405020304" pitchFamily="18" charset="0"/>
              </a:rPr>
              <a:t>Урок мужества: </a:t>
            </a:r>
            <a:br>
              <a:rPr lang="ru-RU" sz="3200" b="1" dirty="0" smtClean="0">
                <a:latin typeface="Times New Roman" panose="02020603050405020304" pitchFamily="18" charset="0"/>
                <a:cs typeface="Times New Roman" panose="02020603050405020304" pitchFamily="18" charset="0"/>
              </a:rPr>
            </a:br>
            <a:r>
              <a:rPr lang="ru-RU" sz="3200" b="1" dirty="0" smtClean="0">
                <a:latin typeface="Times New Roman" panose="02020603050405020304" pitchFamily="18" charset="0"/>
                <a:cs typeface="Times New Roman" panose="02020603050405020304" pitchFamily="18" charset="0"/>
              </a:rPr>
              <a:t>«Сызрань - город боевой и трудовой славы»</a:t>
            </a:r>
            <a:r>
              <a:rPr lang="ru-RU" b="1" dirty="0" smtClean="0">
                <a:latin typeface="Times New Roman" panose="02020603050405020304" pitchFamily="18" charset="0"/>
                <a:cs typeface="Times New Roman" panose="02020603050405020304" pitchFamily="18" charset="0"/>
              </a:rPr>
              <a:t/>
            </a:r>
            <a:br>
              <a:rPr lang="ru-RU" b="1" dirty="0" smtClean="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p:txBody>
          <a:bodyPr/>
          <a:lstStyle/>
          <a:p>
            <a:pPr marL="0" indent="0" algn="just">
              <a:buNone/>
            </a:pPr>
            <a:r>
              <a:rPr lang="ru-RU" sz="2000" dirty="0" smtClean="0">
                <a:latin typeface="Times New Roman" panose="02020603050405020304" pitchFamily="18" charset="0"/>
                <a:cs typeface="Times New Roman" panose="02020603050405020304" pitchFamily="18" charset="0"/>
              </a:rPr>
              <a:t>В </a:t>
            </a:r>
            <a:r>
              <a:rPr lang="ru-RU" sz="2000" dirty="0">
                <a:latin typeface="Times New Roman" panose="02020603050405020304" pitchFamily="18" charset="0"/>
                <a:cs typeface="Times New Roman" panose="02020603050405020304" pitchFamily="18" charset="0"/>
              </a:rPr>
              <a:t>музее «Боевой славы»  воспитанники  центра </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Искра» участвовали  в мероприятии час истории  «Сызрань – город боевой и трудовой славы». Мероприятие было посвящено присвоению городу звания «Сызрань город боевой и трудовой славы». На  мероприятии присутствовал ветеран  Великой Отечественной войны В.И. Кушнаренко, подростки вручили ему диплом с изображением знака «Сызрань город боевой и трудовой славы</a:t>
            </a:r>
            <a:r>
              <a:rPr lang="ru-RU" sz="2000" dirty="0" smtClean="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54348" y="1600201"/>
            <a:ext cx="5170516" cy="4094018"/>
          </a:xfrm>
          <a:prstGeom prst="rect">
            <a:avLst/>
          </a:prstGeom>
          <a:ln>
            <a:noFill/>
          </a:ln>
          <a:effectLst>
            <a:softEdge rad="112500"/>
          </a:effectLst>
        </p:spPr>
      </p:pic>
    </p:spTree>
    <p:extLst>
      <p:ext uri="{BB962C8B-B14F-4D97-AF65-F5344CB8AC3E}">
        <p14:creationId xmlns:p14="http://schemas.microsoft.com/office/powerpoint/2010/main" val="2680582087"/>
      </p:ext>
    </p:extLst>
  </p:cSld>
  <p:clrMapOvr>
    <a:masterClrMapping/>
  </p:clrMapOvr>
  <p:transition spd="med" advClick="0" advTm="2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8917" y="457201"/>
            <a:ext cx="10972800" cy="1143000"/>
          </a:xfrm>
        </p:spPr>
        <p:txBody>
          <a:bodyPr/>
          <a:lstStyle/>
          <a:p>
            <a:pPr algn="ctr"/>
            <a:r>
              <a:rPr lang="ru-RU" sz="4000" b="1" dirty="0">
                <a:latin typeface="Times New Roman" panose="02020603050405020304" pitchFamily="18" charset="0"/>
                <a:cs typeface="Times New Roman" panose="02020603050405020304" pitchFamily="18" charset="0"/>
              </a:rPr>
              <a:t>Победа ковалась в цехах.</a:t>
            </a:r>
            <a:br>
              <a:rPr lang="ru-RU" sz="4000" b="1" dirty="0">
                <a:latin typeface="Times New Roman" panose="02020603050405020304" pitchFamily="18" charset="0"/>
                <a:cs typeface="Times New Roman" panose="02020603050405020304" pitchFamily="18" charset="0"/>
              </a:rPr>
            </a:br>
            <a:r>
              <a:rPr lang="ru-RU" sz="4000" b="1" dirty="0">
                <a:latin typeface="Times New Roman" panose="02020603050405020304" pitchFamily="18" charset="0"/>
                <a:cs typeface="Times New Roman" panose="02020603050405020304" pitchFamily="18" charset="0"/>
              </a:rPr>
              <a:t>Встреча с труженицей тыла Н.П. </a:t>
            </a:r>
            <a:r>
              <a:rPr lang="ru-RU" sz="4000" b="1" dirty="0" err="1">
                <a:latin typeface="Times New Roman" panose="02020603050405020304" pitchFamily="18" charset="0"/>
                <a:cs typeface="Times New Roman" panose="02020603050405020304" pitchFamily="18" charset="0"/>
              </a:rPr>
              <a:t>Талько</a:t>
            </a:r>
            <a:r>
              <a:rPr lang="ru-RU" sz="4000" b="1" dirty="0">
                <a:latin typeface="Times New Roman" panose="02020603050405020304" pitchFamily="18" charset="0"/>
                <a:cs typeface="Times New Roman" panose="02020603050405020304" pitchFamily="18" charset="0"/>
              </a:rPr>
              <a:t>.</a:t>
            </a:r>
            <a:br>
              <a:rPr lang="ru-RU" sz="4000" b="1" dirty="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p:txBody>
          <a:bodyPr/>
          <a:lstStyle/>
          <a:p>
            <a:pPr marL="0" indent="0">
              <a:buNone/>
            </a:pPr>
            <a:r>
              <a:rPr lang="ru-RU" sz="2000" dirty="0" smtClean="0">
                <a:latin typeface="Times New Roman" panose="02020603050405020304" pitchFamily="18" charset="0"/>
                <a:cs typeface="Times New Roman" panose="02020603050405020304" pitchFamily="18" charset="0"/>
              </a:rPr>
              <a:t>Встреча  </a:t>
            </a:r>
            <a:r>
              <a:rPr lang="ru-RU" sz="2000" dirty="0">
                <a:latin typeface="Times New Roman" panose="02020603050405020304" pitchFamily="18" charset="0"/>
                <a:cs typeface="Times New Roman" panose="02020603050405020304" pitchFamily="18" charset="0"/>
              </a:rPr>
              <a:t>воспитанников центра «Искра» с труженицей тыла Н.П. </a:t>
            </a:r>
            <a:r>
              <a:rPr lang="ru-RU" sz="2000" dirty="0" err="1">
                <a:latin typeface="Times New Roman" panose="02020603050405020304" pitchFamily="18" charset="0"/>
                <a:cs typeface="Times New Roman" panose="02020603050405020304" pitchFamily="18" charset="0"/>
              </a:rPr>
              <a:t>Талько</a:t>
            </a:r>
            <a:r>
              <a:rPr lang="ru-RU" sz="2000" dirty="0" smtClean="0">
                <a:latin typeface="Times New Roman" panose="02020603050405020304" pitchFamily="18" charset="0"/>
                <a:cs typeface="Times New Roman" panose="02020603050405020304" pitchFamily="18" charset="0"/>
              </a:rPr>
              <a:t>.</a:t>
            </a:r>
          </a:p>
          <a:p>
            <a:pPr marL="0" indent="0" algn="just">
              <a:buNone/>
            </a:pP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Встреча была посвящена  присвоению городу  звания  «Сызрань город боевой и трудовой славы». Воспоминания женщины  о трудовых подвигах подростков в цехах </a:t>
            </a:r>
            <a:r>
              <a:rPr lang="ru-RU" sz="2000" dirty="0" err="1">
                <a:latin typeface="Times New Roman" panose="02020603050405020304" pitchFamily="18" charset="0"/>
                <a:cs typeface="Times New Roman" panose="02020603050405020304" pitchFamily="18" charset="0"/>
              </a:rPr>
              <a:t>Людиновского</a:t>
            </a:r>
            <a:r>
              <a:rPr lang="ru-RU" sz="2000" dirty="0">
                <a:latin typeface="Times New Roman" panose="02020603050405020304" pitchFamily="18" charset="0"/>
                <a:cs typeface="Times New Roman" panose="02020603050405020304" pitchFamily="18" charset="0"/>
              </a:rPr>
              <a:t> завода произвели на  воспитанников  впечатление. Жизнь женщины – история страны. Традиция таких встреч дает возможность  воздать должное тем, кто так много сделал для победы в Великой Отечественной войне.</a:t>
            </a:r>
          </a:p>
          <a:p>
            <a:endParaRPr lang="ru-RU" sz="2000" dirty="0">
              <a:latin typeface="Times New Roman" panose="02020603050405020304" pitchFamily="18" charset="0"/>
              <a:cs typeface="Times New Roman" panose="02020603050405020304" pitchFamily="18" charset="0"/>
            </a:endParaRPr>
          </a:p>
        </p:txBody>
      </p:sp>
      <p:pic>
        <p:nvPicPr>
          <p:cNvPr id="5" name="Объект 4" descr="C:\Users\Черномор\Desktop\отчет май(2)\DSC02508.JPG"/>
          <p:cNvPicPr>
            <a:picLocks noGrp="1"/>
          </p:cNvPicPr>
          <p:nvPr>
            <p:ph sz="half" idx="1"/>
          </p:nvPr>
        </p:nvPicPr>
        <p:blipFill>
          <a:blip r:embed="rId3" cstate="print"/>
          <a:srcRect/>
          <a:stretch>
            <a:fillRect/>
          </a:stretch>
        </p:blipFill>
        <p:spPr bwMode="auto">
          <a:xfrm>
            <a:off x="850024" y="1600201"/>
            <a:ext cx="5384800" cy="4035773"/>
          </a:xfrm>
          <a:prstGeom prst="rect">
            <a:avLst/>
          </a:prstGeom>
          <a:ln>
            <a:noFill/>
          </a:ln>
          <a:effectLst>
            <a:softEdge rad="112500"/>
          </a:effectLst>
        </p:spPr>
      </p:pic>
    </p:spTree>
    <p:extLst>
      <p:ext uri="{BB962C8B-B14F-4D97-AF65-F5344CB8AC3E}">
        <p14:creationId xmlns:p14="http://schemas.microsoft.com/office/powerpoint/2010/main" val="2337922390"/>
      </p:ext>
    </p:extLst>
  </p:cSld>
  <p:clrMapOvr>
    <a:masterClrMapping/>
  </p:clrMapOvr>
  <p:transition spd="med" advClick="0" advTm="2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8917" y="457201"/>
            <a:ext cx="10972800" cy="1143000"/>
          </a:xfrm>
        </p:spPr>
        <p:txBody>
          <a:bodyPr/>
          <a:lstStyle/>
          <a:p>
            <a:pPr algn="ctr"/>
            <a:r>
              <a:rPr lang="ru-RU" sz="3600" b="1" dirty="0">
                <a:latin typeface="Times New Roman" panose="02020603050405020304" pitchFamily="18" charset="0"/>
                <a:cs typeface="Times New Roman" panose="02020603050405020304" pitchFamily="18" charset="0"/>
              </a:rPr>
              <a:t>Встреча с представителями общества «Жители блокадного Ленинграда»</a:t>
            </a:r>
            <a:br>
              <a:rPr lang="ru-RU" sz="3600" b="1" dirty="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36125" y="1600201"/>
            <a:ext cx="5384800" cy="4043309"/>
          </a:xfrm>
          <a:prstGeom prst="rect">
            <a:avLst/>
          </a:prstGeom>
          <a:ln>
            <a:noFill/>
          </a:ln>
          <a:effectLst>
            <a:softEdge rad="112500"/>
          </a:effectLst>
        </p:spPr>
      </p:pic>
      <p:sp>
        <p:nvSpPr>
          <p:cNvPr id="4" name="Объект 3"/>
          <p:cNvSpPr>
            <a:spLocks noGrp="1"/>
          </p:cNvSpPr>
          <p:nvPr>
            <p:ph sz="half" idx="2"/>
          </p:nvPr>
        </p:nvSpPr>
        <p:spPr/>
        <p:txBody>
          <a:bodyPr/>
          <a:lstStyle/>
          <a:p>
            <a:pPr marL="0" indent="0">
              <a:buNone/>
            </a:pPr>
            <a:r>
              <a:rPr lang="ru-RU" sz="2400" dirty="0" smtClean="0">
                <a:latin typeface="Times New Roman" panose="02020603050405020304" pitchFamily="18" charset="0"/>
                <a:cs typeface="Times New Roman" panose="02020603050405020304" pitchFamily="18" charset="0"/>
              </a:rPr>
              <a:t>К </a:t>
            </a:r>
            <a:r>
              <a:rPr lang="ru-RU" sz="2400" dirty="0">
                <a:latin typeface="Times New Roman" panose="02020603050405020304" pitchFamily="18" charset="0"/>
                <a:cs typeface="Times New Roman" panose="02020603050405020304" pitchFamily="18" charset="0"/>
              </a:rPr>
              <a:t>75-летию со дня снятия блокады Ленинграда 27 января 2019 года состоялась встреча воспитанников с представителями общества «Жители блокадного Ленинграда». Воспитанники центра «Искра»  для  ветеранов показали  музыкально-литературную композицию «Блокада Ленинграда. Помним. Гордимся». Слова поздравлений, воспоминания чередовались с песнями и стихами. Ветеранам вручили буклеты, подарки, цветы и организовали чаепитие.</a:t>
            </a:r>
          </a:p>
          <a:p>
            <a:endParaRPr lang="ru-RU" sz="3200" dirty="0"/>
          </a:p>
        </p:txBody>
      </p:sp>
    </p:spTree>
    <p:extLst>
      <p:ext uri="{BB962C8B-B14F-4D97-AF65-F5344CB8AC3E}">
        <p14:creationId xmlns:p14="http://schemas.microsoft.com/office/powerpoint/2010/main" val="1948845092"/>
      </p:ext>
    </p:extLst>
  </p:cSld>
  <p:clrMapOvr>
    <a:masterClrMapping/>
  </p:clrMapOvr>
  <p:transition spd="med" advClick="0" advTm="2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173179" y="153538"/>
            <a:ext cx="5384800" cy="4525963"/>
          </a:xfrm>
        </p:spPr>
        <p:txBody>
          <a:bodyPr/>
          <a:lstStyle/>
          <a:p>
            <a:pPr marL="0" indent="0" algn="just">
              <a:buNone/>
            </a:pPr>
            <a:r>
              <a:rPr lang="ru-RU" sz="1600" dirty="0"/>
              <a:t>Педагоги и воспитанники центра «Искра» работали над реализацией проектов конкурса методических проектов «Социодрайв-2018» «Дом без одиночества» и «Близкие люди всегда на связи». Проект «Близкие люди всегда на связи» стал победителем конкурса «Социодрайв-2018». Благодаря реализации этих проектов завязалась тесная дружба между детьми и пожилыми людьми, проживающими в МБУ СО «</a:t>
            </a:r>
            <a:r>
              <a:rPr lang="ru-RU" sz="1600" dirty="0" err="1"/>
              <a:t>Сызранский</a:t>
            </a:r>
            <a:r>
              <a:rPr lang="ru-RU" sz="1600" dirty="0"/>
              <a:t> пансионат для ветеранов труда». В пансионате проживают ветераны войны и труда, дети войны и просто пожилые одинокие люди. Регулярно проводились встречи и занятия с ветеранами. Концерты, организованные детьми для ветеранов ко Дню пожилого человека, к защите проекта тронули присутствующих до слез. К Новому году воспитанники в рамках Всероссийской акции  «Добро без границ» поздравили ветеранов, вручили им подарки, организовали хоровод вокруг елки, инсценировали новогоднюю сказку.</a:t>
            </a:r>
          </a:p>
          <a:p>
            <a:pPr marL="0" indent="0" algn="just">
              <a:buNone/>
            </a:pPr>
            <a:r>
              <a:rPr lang="ru-RU" sz="1600" dirty="0"/>
              <a:t>    В рамках «Весенней недели добра - 2019» воспитанники участвовали в акции «Настало время добрых дел». Они вручили ветеранам подарки и открытки, выполненные на кружках декоративного творчества и во время работы  мастер – классов, проводимых профессионалами города.</a:t>
            </a:r>
          </a:p>
          <a:p>
            <a:endParaRPr lang="ru-RU" sz="3200" dirty="0"/>
          </a:p>
        </p:txBody>
      </p:sp>
      <p:pic>
        <p:nvPicPr>
          <p:cNvPr id="5" name="Объект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921346" y="290016"/>
            <a:ext cx="4448923" cy="3190163"/>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558" y="3621775"/>
            <a:ext cx="5172501" cy="2909532"/>
          </a:xfrm>
          <a:prstGeom prst="rect">
            <a:avLst/>
          </a:prstGeom>
          <a:ln>
            <a:noFill/>
          </a:ln>
          <a:effectLst>
            <a:softEdge rad="112500"/>
          </a:effectLst>
        </p:spPr>
      </p:pic>
    </p:spTree>
    <p:extLst>
      <p:ext uri="{BB962C8B-B14F-4D97-AF65-F5344CB8AC3E}">
        <p14:creationId xmlns:p14="http://schemas.microsoft.com/office/powerpoint/2010/main" val="2613503617"/>
      </p:ext>
    </p:extLst>
  </p:cSld>
  <p:clrMapOvr>
    <a:masterClrMapping/>
  </p:clrMapOvr>
  <p:transition spd="med" advClick="0" advTm="2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7459" y="94337"/>
            <a:ext cx="10972800" cy="1143000"/>
          </a:xfrm>
        </p:spPr>
        <p:txBody>
          <a:bodyPr/>
          <a:lstStyle/>
          <a:p>
            <a:pPr algn="ctr"/>
            <a:r>
              <a:rPr lang="ru-RU" sz="3200" b="1" dirty="0" smtClean="0">
                <a:latin typeface="Times New Roman" panose="02020603050405020304" pitchFamily="18" charset="0"/>
                <a:cs typeface="Times New Roman" panose="02020603050405020304" pitchFamily="18" charset="0"/>
              </a:rPr>
              <a:t>Мероприятия в которых традиционно принимают участия воспитанники центра:</a:t>
            </a:r>
            <a:endParaRPr lang="ru-RU"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1106576"/>
            <a:ext cx="5295331" cy="1497841"/>
          </a:xfrm>
        </p:spPr>
        <p:txBody>
          <a:bodyPr/>
          <a:lstStyle/>
          <a:p>
            <a:pPr marL="0" indent="0" algn="ctr">
              <a:buNone/>
            </a:pPr>
            <a:r>
              <a:rPr lang="ru-RU" sz="2000" dirty="0" smtClean="0">
                <a:latin typeface="Times New Roman" panose="02020603050405020304" pitchFamily="18" charset="0"/>
                <a:cs typeface="Times New Roman" panose="02020603050405020304" pitchFamily="18" charset="0"/>
              </a:rPr>
              <a:t>Участие в </a:t>
            </a:r>
            <a:r>
              <a:rPr lang="ru-RU" sz="2000" u="sng" dirty="0" smtClean="0">
                <a:latin typeface="Times New Roman" panose="02020603050405020304" pitchFamily="18" charset="0"/>
                <a:cs typeface="Times New Roman" panose="02020603050405020304" pitchFamily="18" charset="0"/>
              </a:rPr>
              <a:t>IV фестивале военно-патриотической песни и поэзии «Белый журавлик», </a:t>
            </a:r>
            <a:r>
              <a:rPr lang="ru-RU" sz="2000" dirty="0" smtClean="0">
                <a:latin typeface="Times New Roman" panose="02020603050405020304" pitchFamily="18" charset="0"/>
                <a:cs typeface="Times New Roman" panose="02020603050405020304" pitchFamily="18" charset="0"/>
              </a:rPr>
              <a:t>среди воспитанников учреждений Самарской области, где воспитываются дети – сироты и дети оставшиеся без попечения родителей.</a:t>
            </a: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2145" y="4353635"/>
            <a:ext cx="3829785" cy="2348449"/>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2146" y="1643296"/>
            <a:ext cx="3829784" cy="2304380"/>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1710" y="2129051"/>
            <a:ext cx="2888549" cy="4176214"/>
          </a:xfrm>
          <a:prstGeom prst="rect">
            <a:avLst/>
          </a:prstGeom>
          <a:ln>
            <a:noFill/>
          </a:ln>
          <a:effectLst>
            <a:softEdge rad="112500"/>
          </a:effectLst>
        </p:spPr>
      </p:pic>
      <p:sp>
        <p:nvSpPr>
          <p:cNvPr id="7" name="Прямоугольник 6"/>
          <p:cNvSpPr/>
          <p:nvPr/>
        </p:nvSpPr>
        <p:spPr>
          <a:xfrm>
            <a:off x="179559" y="2986554"/>
            <a:ext cx="4842807" cy="2585323"/>
          </a:xfrm>
          <a:prstGeom prst="rect">
            <a:avLst/>
          </a:prstGeom>
        </p:spPr>
        <p:txBody>
          <a:bodyPr wrap="square">
            <a:spAutoFit/>
          </a:bodyPr>
          <a:lstStyle/>
          <a:p>
            <a:pPr algn="just"/>
            <a:r>
              <a:rPr lang="ru-RU" b="1" dirty="0" smtClean="0"/>
              <a:t> </a:t>
            </a:r>
            <a:r>
              <a:rPr lang="ru-RU" sz="1600" b="1" dirty="0" smtClean="0">
                <a:latin typeface="Times New Roman" panose="02020603050405020304" pitchFamily="18" charset="0"/>
                <a:cs typeface="Times New Roman" panose="02020603050405020304" pitchFamily="18" charset="0"/>
              </a:rPr>
              <a:t>По результатам конкурса: </a:t>
            </a:r>
            <a:r>
              <a:rPr lang="ru-RU" sz="1600" b="1" dirty="0" err="1" smtClean="0">
                <a:latin typeface="Times New Roman" panose="02020603050405020304" pitchFamily="18" charset="0"/>
                <a:cs typeface="Times New Roman" panose="02020603050405020304" pitchFamily="18" charset="0"/>
              </a:rPr>
              <a:t>Ядова</a:t>
            </a:r>
            <a:r>
              <a:rPr lang="ru-RU" sz="1600" b="1" dirty="0" smtClean="0">
                <a:latin typeface="Times New Roman" panose="02020603050405020304" pitchFamily="18" charset="0"/>
                <a:cs typeface="Times New Roman" panose="02020603050405020304" pitchFamily="18" charset="0"/>
              </a:rPr>
              <a:t> Ксения приняла участие в номинации «Художественное слово» и заняла почетное 3 место, а также получила приз зрительских симпатий и золотой микрофон от Межрегиональной общественной организации «Самарский литературный центр Василия Шукшина».</a:t>
            </a:r>
          </a:p>
          <a:p>
            <a:pPr algn="just"/>
            <a:r>
              <a:rPr lang="ru-RU" sz="1600" b="1" dirty="0" smtClean="0">
                <a:latin typeface="Times New Roman" panose="02020603050405020304" pitchFamily="18" charset="0"/>
                <a:cs typeface="Times New Roman" panose="02020603050405020304" pitchFamily="18" charset="0"/>
              </a:rPr>
              <a:t>Абрамова Валерия и Лебедев Александр выступили в номинации «Вокал» и стали лучшими получив 2 и 1 место в общем зачете. </a:t>
            </a:r>
            <a:endParaRPr lang="ru-RU"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8892948"/>
      </p:ext>
    </p:extLst>
  </p:cSld>
  <p:clrMapOvr>
    <a:masterClrMapping/>
  </p:clrMapOvr>
  <p:transition spd="med" advClick="0" advTm="2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600" b="1" dirty="0">
                <a:latin typeface="Times New Roman" panose="02020603050405020304" pitchFamily="18" charset="0"/>
                <a:cs typeface="Times New Roman" panose="02020603050405020304" pitchFamily="18" charset="0"/>
              </a:rPr>
              <a:t>	</a:t>
            </a:r>
            <a:r>
              <a:rPr lang="ru-RU" sz="3600" b="1" dirty="0" smtClean="0">
                <a:latin typeface="Times New Roman" panose="02020603050405020304" pitchFamily="18" charset="0"/>
                <a:cs typeface="Times New Roman" panose="02020603050405020304" pitchFamily="18" charset="0"/>
              </a:rPr>
              <a:t>Акция </a:t>
            </a:r>
            <a:r>
              <a:rPr lang="ru-RU" sz="3600" b="1" dirty="0">
                <a:latin typeface="Times New Roman" panose="02020603050405020304" pitchFamily="18" charset="0"/>
                <a:cs typeface="Times New Roman" panose="02020603050405020304" pitchFamily="18" charset="0"/>
              </a:rPr>
              <a:t>«Письмо и открытка ветерану Великой Отечественной войны</a:t>
            </a:r>
            <a:r>
              <a:rPr lang="ru-RU" sz="3600" b="1" dirty="0" smtClean="0">
                <a:latin typeface="Times New Roman" panose="02020603050405020304" pitchFamily="18" charset="0"/>
                <a:cs typeface="Times New Roman" panose="02020603050405020304" pitchFamily="18" charset="0"/>
              </a:rPr>
              <a:t>».</a:t>
            </a:r>
            <a:endParaRPr lang="ru-RU" sz="36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495711" y="1570379"/>
            <a:ext cx="5384800" cy="4525963"/>
          </a:xfrm>
        </p:spPr>
        <p:txBody>
          <a:bodyPr/>
          <a:lstStyle/>
          <a:p>
            <a:pPr marL="0" indent="0" algn="ctr">
              <a:buNone/>
            </a:pPr>
            <a:r>
              <a:rPr lang="ru-RU" sz="2000" dirty="0" smtClean="0">
                <a:latin typeface="Times New Roman" panose="02020603050405020304" pitchFamily="18" charset="0"/>
                <a:cs typeface="Times New Roman" panose="02020603050405020304" pitchFamily="18" charset="0"/>
              </a:rPr>
              <a:t>Традиционно воспитанники центра участвуют </a:t>
            </a:r>
            <a:r>
              <a:rPr lang="ru-RU" sz="2000" dirty="0">
                <a:latin typeface="Times New Roman" panose="02020603050405020304" pitchFamily="18" charset="0"/>
                <a:cs typeface="Times New Roman" panose="02020603050405020304" pitchFamily="18" charset="0"/>
              </a:rPr>
              <a:t>в акции </a:t>
            </a:r>
            <a:r>
              <a:rPr lang="ru-RU" sz="2000" dirty="0" smtClean="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Письмо и открытка ветерану Великой Отечественной войны</a:t>
            </a:r>
            <a:r>
              <a:rPr lang="ru-RU" sz="2000" dirty="0" smtClean="0">
                <a:latin typeface="Times New Roman" panose="02020603050405020304" pitchFamily="18" charset="0"/>
                <a:cs typeface="Times New Roman" panose="02020603050405020304" pitchFamily="18" charset="0"/>
              </a:rPr>
              <a:t>» .</a:t>
            </a:r>
          </a:p>
          <a:p>
            <a:pPr marL="0" indent="0" algn="ctr">
              <a:buNone/>
            </a:pPr>
            <a:r>
              <a:rPr lang="ru-RU" sz="2000" smtClean="0">
                <a:latin typeface="Times New Roman" panose="02020603050405020304" pitchFamily="18" charset="0"/>
                <a:cs typeface="Times New Roman" panose="02020603050405020304" pitchFamily="18" charset="0"/>
              </a:rPr>
              <a:t>8.05.2019 </a:t>
            </a:r>
            <a:r>
              <a:rPr lang="ru-RU" sz="2000" dirty="0" smtClean="0">
                <a:latin typeface="Times New Roman" panose="02020603050405020304" pitchFamily="18" charset="0"/>
                <a:cs typeface="Times New Roman" panose="02020603050405020304" pitchFamily="18" charset="0"/>
              </a:rPr>
              <a:t>года посетили </a:t>
            </a:r>
            <a:r>
              <a:rPr lang="ru-RU" sz="2000" dirty="0">
                <a:latin typeface="Times New Roman" panose="02020603050405020304" pitchFamily="18" charset="0"/>
                <a:cs typeface="Times New Roman" panose="02020603050405020304" pitchFamily="18" charset="0"/>
              </a:rPr>
              <a:t>на дому ветерана  Великой </a:t>
            </a:r>
            <a:r>
              <a:rPr lang="ru-RU" sz="2000" dirty="0" smtClean="0">
                <a:latin typeface="Times New Roman" panose="02020603050405020304" pitchFamily="18" charset="0"/>
                <a:cs typeface="Times New Roman" panose="02020603050405020304" pitchFamily="18" charset="0"/>
              </a:rPr>
              <a:t>Отечественной  </a:t>
            </a:r>
            <a:r>
              <a:rPr lang="ru-RU" sz="2000" dirty="0">
                <a:latin typeface="Times New Roman" panose="02020603050405020304" pitchFamily="18" charset="0"/>
                <a:cs typeface="Times New Roman" panose="02020603050405020304" pitchFamily="18" charset="0"/>
              </a:rPr>
              <a:t>войны  В.И. Кушнаренко</a:t>
            </a:r>
            <a:r>
              <a:rPr lang="ru-RU" sz="2000" dirty="0" smtClean="0">
                <a:latin typeface="Times New Roman" panose="02020603050405020304" pitchFamily="18" charset="0"/>
                <a:cs typeface="Times New Roman" panose="02020603050405020304" pitchFamily="18" charset="0"/>
              </a:rPr>
              <a:t>. Ребята  </a:t>
            </a:r>
            <a:r>
              <a:rPr lang="ru-RU" sz="2000" dirty="0">
                <a:latin typeface="Times New Roman" panose="02020603050405020304" pitchFamily="18" charset="0"/>
                <a:cs typeface="Times New Roman" panose="02020603050405020304" pitchFamily="18" charset="0"/>
              </a:rPr>
              <a:t>поздравили ветерана с Днем Победы, вручили ему брошь   «Георгиевская ленточка», </a:t>
            </a:r>
            <a:r>
              <a:rPr lang="ru-RU" sz="2000" dirty="0" smtClean="0">
                <a:latin typeface="Times New Roman" panose="02020603050405020304" pitchFamily="18" charset="0"/>
                <a:cs typeface="Times New Roman" panose="02020603050405020304" pitchFamily="18" charset="0"/>
              </a:rPr>
              <a:t>цветы, письмо и открытку </a:t>
            </a:r>
            <a:r>
              <a:rPr lang="ru-RU" sz="2000" dirty="0">
                <a:latin typeface="Times New Roman" panose="02020603050405020304" pitchFamily="18" charset="0"/>
                <a:cs typeface="Times New Roman" panose="02020603050405020304" pitchFamily="18" charset="0"/>
              </a:rPr>
              <a:t>на память. Владимир Ильич поделился своими фронтовыми  воспоминаниями, а потом с удовольствием пел с подростками песни военных лет.</a:t>
            </a:r>
          </a:p>
          <a:p>
            <a:pPr marL="0" indent="0">
              <a:buNone/>
            </a:pPr>
            <a:endParaRPr lang="ru-RU" sz="2000" dirty="0"/>
          </a:p>
        </p:txBody>
      </p:sp>
      <p:pic>
        <p:nvPicPr>
          <p:cNvPr id="5" name="Объект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19442" y="1567765"/>
            <a:ext cx="5722275" cy="4746234"/>
          </a:xfrm>
          <a:prstGeom prst="rect">
            <a:avLst/>
          </a:prstGeom>
          <a:ln>
            <a:noFill/>
          </a:ln>
          <a:effectLst>
            <a:softEdge rad="112500"/>
          </a:effectLst>
        </p:spPr>
      </p:pic>
    </p:spTree>
    <p:extLst>
      <p:ext uri="{BB962C8B-B14F-4D97-AF65-F5344CB8AC3E}">
        <p14:creationId xmlns:p14="http://schemas.microsoft.com/office/powerpoint/2010/main" val="1195532082"/>
      </p:ext>
    </p:extLst>
  </p:cSld>
  <p:clrMapOvr>
    <a:masterClrMapping/>
  </p:clrMapOvr>
  <p:transition spd="med" advClick="0" advTm="2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1621" y="66666"/>
            <a:ext cx="10972800" cy="1143000"/>
          </a:xfrm>
        </p:spPr>
        <p:txBody>
          <a:bodyPr/>
          <a:lstStyle/>
          <a:p>
            <a:pPr algn="ctr"/>
            <a:r>
              <a:rPr lang="ru-RU" sz="3200" b="1" dirty="0">
                <a:latin typeface="Times New Roman" panose="02020603050405020304" pitchFamily="18" charset="0"/>
                <a:cs typeface="Times New Roman" panose="02020603050405020304" pitchFamily="18" charset="0"/>
              </a:rPr>
              <a:t>Участие во Всероссийской акции «Бессмертный полк»</a:t>
            </a:r>
          </a:p>
        </p:txBody>
      </p:sp>
      <p:pic>
        <p:nvPicPr>
          <p:cNvPr id="7" name="Объект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72" t="25061"/>
          <a:stretch/>
        </p:blipFill>
        <p:spPr>
          <a:xfrm>
            <a:off x="1637731" y="3534770"/>
            <a:ext cx="4396060" cy="2497539"/>
          </a:xfrm>
          <a:prstGeom prst="rect">
            <a:avLst/>
          </a:prstGeom>
          <a:ln>
            <a:noFill/>
          </a:ln>
          <a:effectLst>
            <a:softEdge rad="112500"/>
          </a:effectLst>
        </p:spPr>
      </p:pic>
      <p:sp>
        <p:nvSpPr>
          <p:cNvPr id="6" name="Объект 5"/>
          <p:cNvSpPr>
            <a:spLocks noGrp="1"/>
          </p:cNvSpPr>
          <p:nvPr>
            <p:ph sz="half" idx="1"/>
          </p:nvPr>
        </p:nvSpPr>
        <p:spPr>
          <a:xfrm>
            <a:off x="6062947" y="1603511"/>
            <a:ext cx="5384800" cy="4525963"/>
          </a:xfrm>
        </p:spPr>
        <p:txBody>
          <a:bodyPr/>
          <a:lstStyle/>
          <a:p>
            <a:pPr marL="0" indent="0">
              <a:buNone/>
            </a:pPr>
            <a:r>
              <a:rPr lang="ru-RU" sz="1600" dirty="0">
                <a:latin typeface="Times New Roman" panose="02020603050405020304" pitchFamily="18" charset="0"/>
                <a:cs typeface="Times New Roman" panose="02020603050405020304" pitchFamily="18" charset="0"/>
              </a:rPr>
              <a:t>В 2019 году воспитанники центра «Искра» четвертый раз участвовали во </a:t>
            </a:r>
            <a:r>
              <a:rPr lang="ru-RU" sz="1600" dirty="0" smtClean="0">
                <a:latin typeface="Times New Roman" panose="02020603050405020304" pitchFamily="18" charset="0"/>
                <a:cs typeface="Times New Roman" panose="02020603050405020304" pitchFamily="18" charset="0"/>
              </a:rPr>
              <a:t>Всероссийской </a:t>
            </a:r>
            <a:r>
              <a:rPr lang="ru-RU" sz="1600" dirty="0">
                <a:latin typeface="Times New Roman" panose="02020603050405020304" pitchFamily="18" charset="0"/>
                <a:cs typeface="Times New Roman" panose="02020603050405020304" pitchFamily="18" charset="0"/>
              </a:rPr>
              <a:t>акции  «Бессмертный полк». Подростки несли портреты ветеранов – сотрудников детского дома. В этом году ушел из жизни ветеран Великой Отечественной войны Агеев Николай Алексеевич. После войны он работал педагогом в детском доме. Воспитанники с гордостью несли  его портрет  во время шествия «Бессмертный полк».  Проход колонны  «Бессмертный полк» - самая яркая  и самая трогательная  часть акции.  Ей предшествовала работа по изучению биографий и фронтовой судьбы   ветеранов, изготовление их портретов. Ребята узнали, что за каждой наградой, за каждым благодарственным листом стоит подвиг, человеческая судьба.  </a:t>
            </a:r>
          </a:p>
          <a:p>
            <a:pPr marL="0" indent="0">
              <a:buNone/>
            </a:pP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Затем воспитанники участвовали в возложении цветов к Вечному огню и могилам воинов на территории Мемориального комплекса.</a:t>
            </a:r>
          </a:p>
          <a:p>
            <a:endParaRPr lang="ru-RU"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7474" t="21228" r="9692" b="9432"/>
          <a:stretch/>
        </p:blipFill>
        <p:spPr>
          <a:xfrm>
            <a:off x="191068" y="1105468"/>
            <a:ext cx="4065072" cy="2552131"/>
          </a:xfrm>
          <a:prstGeom prst="rect">
            <a:avLst/>
          </a:prstGeom>
          <a:ln>
            <a:noFill/>
          </a:ln>
          <a:effectLst>
            <a:softEdge rad="112500"/>
          </a:effectLst>
        </p:spPr>
      </p:pic>
    </p:spTree>
    <p:extLst>
      <p:ext uri="{BB962C8B-B14F-4D97-AF65-F5344CB8AC3E}">
        <p14:creationId xmlns:p14="http://schemas.microsoft.com/office/powerpoint/2010/main" val="838711620"/>
      </p:ext>
    </p:extLst>
  </p:cSld>
  <p:clrMapOvr>
    <a:masterClrMapping/>
  </p:clrMapOvr>
  <p:transition spd="med" advClick="0" advTm="2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0878" y="149266"/>
            <a:ext cx="10972800" cy="1143000"/>
          </a:xfrm>
        </p:spPr>
        <p:txBody>
          <a:bodyPr/>
          <a:lstStyle/>
          <a:p>
            <a:pPr algn="ctr"/>
            <a:r>
              <a:rPr lang="ru-RU" sz="4000" b="1" dirty="0">
                <a:latin typeface="Times New Roman" panose="02020603050405020304" pitchFamily="18" charset="0"/>
                <a:cs typeface="Times New Roman" panose="02020603050405020304" pitchFamily="18" charset="0"/>
              </a:rPr>
              <a:t>Концерт «Победный май»</a:t>
            </a:r>
          </a:p>
        </p:txBody>
      </p:sp>
      <p:pic>
        <p:nvPicPr>
          <p:cNvPr id="5" name="Объект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17343" b="1386"/>
          <a:stretch/>
        </p:blipFill>
        <p:spPr>
          <a:xfrm>
            <a:off x="491320" y="3617469"/>
            <a:ext cx="3152632" cy="2507526"/>
          </a:xfrm>
          <a:prstGeom prst="rect">
            <a:avLst/>
          </a:prstGeom>
          <a:ln>
            <a:noFill/>
          </a:ln>
          <a:effectLst>
            <a:softEdge rad="112500"/>
          </a:effectLst>
        </p:spPr>
      </p:pic>
      <p:sp>
        <p:nvSpPr>
          <p:cNvPr id="4" name="Объект 3"/>
          <p:cNvSpPr>
            <a:spLocks noGrp="1"/>
          </p:cNvSpPr>
          <p:nvPr>
            <p:ph sz="half" idx="2"/>
          </p:nvPr>
        </p:nvSpPr>
        <p:spPr/>
        <p:txBody>
          <a:bodyPr/>
          <a:lstStyle/>
          <a:p>
            <a:pPr marL="0" indent="0" algn="just">
              <a:buNone/>
            </a:pPr>
            <a:r>
              <a:rPr lang="ru-RU" sz="1800" dirty="0">
                <a:latin typeface="Times New Roman" panose="02020603050405020304" pitchFamily="18" charset="0"/>
                <a:cs typeface="Times New Roman" panose="02020603050405020304" pitchFamily="18" charset="0"/>
              </a:rPr>
              <a:t>8.05.2019 года в центре Искра состоялся праздничный концерт «Победный май», посвященный Дню Победы. На мероприятии присутствовали: труженица тыла Бочкарева А.И. и представитель общества «Жители блокадного Ленинграда» </a:t>
            </a:r>
            <a:r>
              <a:rPr lang="ru-RU" sz="1800" dirty="0" err="1">
                <a:latin typeface="Times New Roman" panose="02020603050405020304" pitchFamily="18" charset="0"/>
                <a:cs typeface="Times New Roman" panose="02020603050405020304" pitchFamily="18" charset="0"/>
              </a:rPr>
              <a:t>Загудаева</a:t>
            </a:r>
            <a:r>
              <a:rPr lang="ru-RU" sz="1800" dirty="0">
                <a:latin typeface="Times New Roman" panose="02020603050405020304" pitchFamily="18" charset="0"/>
                <a:cs typeface="Times New Roman" panose="02020603050405020304" pitchFamily="18" charset="0"/>
              </a:rPr>
              <a:t> Л.Л. Слова поздравлений и воспоминания ветеранов чередовались со стихами и песнями. Текст писем с фронта, кадры презентации фронтовой хроники   перенесли подростков в те далекие военные годы. Мероприятие способствовало воспитанию патриотизма и чувства благодарности ветеранам за трудовые подвиги и мужество.</a:t>
            </a:r>
          </a:p>
          <a:p>
            <a:endParaRPr lang="ru-RU"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40015" b="2848"/>
          <a:stretch/>
        </p:blipFill>
        <p:spPr>
          <a:xfrm>
            <a:off x="3582539" y="3584860"/>
            <a:ext cx="2313294" cy="2540135"/>
          </a:xfrm>
          <a:prstGeom prst="rect">
            <a:avLst/>
          </a:prstGeom>
          <a:ln>
            <a:noFill/>
          </a:ln>
          <a:effectLst>
            <a:softEdge rad="112500"/>
          </a:effectLst>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1947" t="32753"/>
          <a:stretch/>
        </p:blipFill>
        <p:spPr>
          <a:xfrm>
            <a:off x="313898" y="1070947"/>
            <a:ext cx="5746990" cy="2627595"/>
          </a:xfrm>
          <a:prstGeom prst="rect">
            <a:avLst/>
          </a:prstGeom>
          <a:ln>
            <a:noFill/>
          </a:ln>
          <a:effectLst>
            <a:softEdge rad="112500"/>
          </a:effectLst>
        </p:spPr>
      </p:pic>
    </p:spTree>
    <p:extLst>
      <p:ext uri="{BB962C8B-B14F-4D97-AF65-F5344CB8AC3E}">
        <p14:creationId xmlns:p14="http://schemas.microsoft.com/office/powerpoint/2010/main" val="1851004149"/>
      </p:ext>
    </p:extLst>
  </p:cSld>
  <p:clrMapOvr>
    <a:masterClrMapping/>
  </p:clrMapOvr>
  <p:transition spd="med" advClick="0" advTm="2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800" b="1" dirty="0">
                <a:latin typeface="Times New Roman" panose="02020603050405020304" pitchFamily="18" charset="0"/>
                <a:cs typeface="Times New Roman" panose="02020603050405020304" pitchFamily="18" charset="0"/>
              </a:rPr>
              <a:t>Интерактивная историко-документальная выставка   к 9 мая</a:t>
            </a:r>
            <a:br>
              <a:rPr lang="ru-RU" sz="2800" b="1" dirty="0">
                <a:latin typeface="Times New Roman" panose="02020603050405020304" pitchFamily="18" charset="0"/>
                <a:cs typeface="Times New Roman" panose="02020603050405020304" pitchFamily="18" charset="0"/>
              </a:rPr>
            </a:br>
            <a:r>
              <a:rPr lang="ru-RU" sz="2800" b="1" dirty="0">
                <a:latin typeface="Times New Roman" panose="02020603050405020304" pitchFamily="18" charset="0"/>
                <a:cs typeface="Times New Roman" panose="02020603050405020304" pitchFamily="18" charset="0"/>
              </a:rPr>
              <a:t>«Дети блокадного Ленинграда»</a:t>
            </a: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endParaRPr lang="ru-RU" sz="2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526612" y="1251608"/>
            <a:ext cx="5384800" cy="4525963"/>
          </a:xfrm>
        </p:spPr>
        <p:txBody>
          <a:bodyPr/>
          <a:lstStyle/>
          <a:p>
            <a:pPr marL="0" indent="0" algn="just">
              <a:buNone/>
            </a:pPr>
            <a:r>
              <a:rPr lang="ru-RU" sz="1600" dirty="0" smtClean="0">
                <a:latin typeface="Times New Roman" panose="02020603050405020304" pitchFamily="18" charset="0"/>
                <a:cs typeface="Times New Roman" panose="02020603050405020304" pitchFamily="18" charset="0"/>
              </a:rPr>
              <a:t>Воспитанники </a:t>
            </a:r>
            <a:r>
              <a:rPr lang="ru-RU" sz="1600" dirty="0">
                <a:latin typeface="Times New Roman" panose="02020603050405020304" pitchFamily="18" charset="0"/>
                <a:cs typeface="Times New Roman" panose="02020603050405020304" pitchFamily="18" charset="0"/>
              </a:rPr>
              <a:t>и педагоги  центра «Искра» работали над реализацией проекта конкурса методических проектов «</a:t>
            </a:r>
            <a:r>
              <a:rPr lang="ru-RU" sz="1600" dirty="0" err="1">
                <a:latin typeface="Times New Roman" panose="02020603050405020304" pitchFamily="18" charset="0"/>
                <a:cs typeface="Times New Roman" panose="02020603050405020304" pitchFamily="18" charset="0"/>
              </a:rPr>
              <a:t>Социодрайв</a:t>
            </a:r>
            <a:r>
              <a:rPr lang="ru-RU" sz="1600" dirty="0">
                <a:latin typeface="Times New Roman" panose="02020603050405020304" pitchFamily="18" charset="0"/>
                <a:cs typeface="Times New Roman" panose="02020603050405020304" pitchFamily="18" charset="0"/>
              </a:rPr>
              <a:t> – 2018»  «Блокада Ленинграда. Сызрань помнит», посвященного 75-летию снятия блокады Ленинграда. За этот период был собран материал о представителях общества «Жители блокадного Ленинграда», выпущены буклеты, смонтирован фильм «Блокада Ленинграда. Помним. Гордимся». Данный материал был отправлен в город Самара для выпуска печатного издания. На его базе была оформлена  историко- документальная выставка к  9 мая на территории Мемориального комплекса. </a:t>
            </a:r>
          </a:p>
          <a:p>
            <a:pPr marL="0" indent="0" algn="just">
              <a:buNone/>
            </a:pP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В работе интерактивной площадки приняли участие волонтеры центра «Искра»: Рахимова Кристина,  </a:t>
            </a:r>
            <a:r>
              <a:rPr lang="ru-RU" sz="1600" dirty="0" err="1">
                <a:latin typeface="Times New Roman" panose="02020603050405020304" pitchFamily="18" charset="0"/>
                <a:cs typeface="Times New Roman" panose="02020603050405020304" pitchFamily="18" charset="0"/>
              </a:rPr>
              <a:t>Трунова</a:t>
            </a:r>
            <a:r>
              <a:rPr lang="ru-RU" sz="1600" dirty="0">
                <a:latin typeface="Times New Roman" panose="02020603050405020304" pitchFamily="18" charset="0"/>
                <a:cs typeface="Times New Roman" panose="02020603050405020304" pitchFamily="18" charset="0"/>
              </a:rPr>
              <a:t> Ирина,  </a:t>
            </a:r>
            <a:r>
              <a:rPr lang="ru-RU" sz="1600" dirty="0" err="1">
                <a:latin typeface="Times New Roman" panose="02020603050405020304" pitchFamily="18" charset="0"/>
                <a:cs typeface="Times New Roman" panose="02020603050405020304" pitchFamily="18" charset="0"/>
              </a:rPr>
              <a:t>Иншина</a:t>
            </a:r>
            <a:r>
              <a:rPr lang="ru-RU" sz="1600" dirty="0">
                <a:latin typeface="Times New Roman" panose="02020603050405020304" pitchFamily="18" charset="0"/>
                <a:cs typeface="Times New Roman" panose="02020603050405020304" pitchFamily="18" charset="0"/>
              </a:rPr>
              <a:t> Виктория, </a:t>
            </a:r>
            <a:r>
              <a:rPr lang="ru-RU" sz="1600" dirty="0" err="1">
                <a:latin typeface="Times New Roman" panose="02020603050405020304" pitchFamily="18" charset="0"/>
                <a:cs typeface="Times New Roman" panose="02020603050405020304" pitchFamily="18" charset="0"/>
              </a:rPr>
              <a:t>Дерябкина</a:t>
            </a:r>
            <a:r>
              <a:rPr lang="ru-RU" sz="1600" dirty="0">
                <a:latin typeface="Times New Roman" panose="02020603050405020304" pitchFamily="18" charset="0"/>
                <a:cs typeface="Times New Roman" panose="02020603050405020304" pitchFamily="18" charset="0"/>
              </a:rPr>
              <a:t> Людмила</a:t>
            </a:r>
          </a:p>
        </p:txBody>
      </p:sp>
      <p:pic>
        <p:nvPicPr>
          <p:cNvPr id="5" name="Объект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473329" y="1104071"/>
            <a:ext cx="3568388" cy="2906650"/>
          </a:xfrm>
          <a:prstGeom prst="rect">
            <a:avLst/>
          </a:prstGeom>
          <a:ln>
            <a:noFill/>
          </a:ln>
          <a:effectLst>
            <a:softEdge rad="112500"/>
          </a:effectLst>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11263" t="-1" r="16418" b="1056"/>
          <a:stretch/>
        </p:blipFill>
        <p:spPr>
          <a:xfrm>
            <a:off x="5911412" y="3514590"/>
            <a:ext cx="4176214" cy="3210357"/>
          </a:xfrm>
          <a:prstGeom prst="rect">
            <a:avLst/>
          </a:prstGeom>
          <a:ln>
            <a:noFill/>
          </a:ln>
          <a:effectLst>
            <a:softEdge rad="112500"/>
          </a:effectLst>
        </p:spPr>
      </p:pic>
    </p:spTree>
    <p:extLst>
      <p:ext uri="{BB962C8B-B14F-4D97-AF65-F5344CB8AC3E}">
        <p14:creationId xmlns:p14="http://schemas.microsoft.com/office/powerpoint/2010/main" val="1116062046"/>
      </p:ext>
    </p:extLst>
  </p:cSld>
  <p:clrMapOvr>
    <a:masterClrMapping/>
  </p:clrMapOvr>
  <p:transition spd="med" advClick="0" advTm="2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lgn="ctr"/>
            <a:r>
              <a:rPr lang="ru-RU" dirty="0"/>
              <a:t/>
            </a:r>
            <a:br>
              <a:rPr lang="ru-RU" dirty="0"/>
            </a:br>
            <a:endParaRPr lang="ru-RU" dirty="0"/>
          </a:p>
        </p:txBody>
      </p:sp>
      <p:sp>
        <p:nvSpPr>
          <p:cNvPr id="3" name="Объект 2"/>
          <p:cNvSpPr>
            <a:spLocks noGrp="1"/>
          </p:cNvSpPr>
          <p:nvPr>
            <p:ph idx="1"/>
          </p:nvPr>
        </p:nvSpPr>
        <p:spPr>
          <a:xfrm>
            <a:off x="290995" y="644857"/>
            <a:ext cx="10972800" cy="4525963"/>
          </a:xfrm>
        </p:spPr>
        <p:txBody>
          <a:bodyPr/>
          <a:lstStyle/>
          <a:p>
            <a:pPr marL="0" indent="0" algn="just">
              <a:buNone/>
            </a:pPr>
            <a:r>
              <a:rPr lang="ru-RU" sz="2000" dirty="0">
                <a:latin typeface="Times New Roman" panose="02020603050405020304" pitchFamily="18" charset="0"/>
                <a:cs typeface="Times New Roman" panose="02020603050405020304" pitchFamily="18" charset="0"/>
              </a:rPr>
              <a:t>Формирование гражданина, патриота своей Родины, начинается в детском возрасте с чувства любви к близким людям, родному дому, родному краю, городу, природе, традициям. На основе этих общих для всех чувств формируется и укрепляется высокое чувство любви к Родине. Каждый человек приходит в свою взрослую жизнь из детства, и от того, каким оно было, зависит наше будущее. </a:t>
            </a:r>
            <a:endParaRPr lang="ru-RU" sz="2000" dirty="0" smtClean="0">
              <a:latin typeface="Times New Roman" panose="02020603050405020304" pitchFamily="18" charset="0"/>
              <a:cs typeface="Times New Roman" panose="02020603050405020304" pitchFamily="18" charset="0"/>
            </a:endParaRPr>
          </a:p>
          <a:p>
            <a:pPr marL="0" indent="0" algn="just">
              <a:buNone/>
            </a:pPr>
            <a:r>
              <a:rPr lang="ru-RU" sz="2000" dirty="0">
                <a:latin typeface="Times New Roman" panose="02020603050405020304" pitchFamily="18" charset="0"/>
                <a:cs typeface="Times New Roman" panose="02020603050405020304" pitchFamily="18" charset="0"/>
              </a:rPr>
              <a:t>Дети, поступающие в </a:t>
            </a:r>
            <a:r>
              <a:rPr lang="ru-RU" sz="2000" dirty="0" smtClean="0">
                <a:latin typeface="Times New Roman" panose="02020603050405020304" pitchFamily="18" charset="0"/>
                <a:cs typeface="Times New Roman" panose="02020603050405020304" pitchFamily="18" charset="0"/>
              </a:rPr>
              <a:t>центр «Искра»  в основном из </a:t>
            </a:r>
            <a:r>
              <a:rPr lang="ru-RU" sz="2000" dirty="0">
                <a:latin typeface="Times New Roman" panose="02020603050405020304" pitchFamily="18" charset="0"/>
                <a:cs typeface="Times New Roman" panose="02020603050405020304" pitchFamily="18" charset="0"/>
              </a:rPr>
              <a:t>асоциальных </a:t>
            </a:r>
            <a:r>
              <a:rPr lang="ru-RU" sz="2000" dirty="0" smtClean="0">
                <a:latin typeface="Times New Roman" panose="02020603050405020304" pitchFamily="18" charset="0"/>
                <a:cs typeface="Times New Roman" panose="02020603050405020304" pitchFamily="18" charset="0"/>
              </a:rPr>
              <a:t>семей. В </a:t>
            </a:r>
            <a:r>
              <a:rPr lang="ru-RU" sz="2000" dirty="0">
                <a:latin typeface="Times New Roman" panose="02020603050405020304" pitchFamily="18" charset="0"/>
                <a:cs typeface="Times New Roman" panose="02020603050405020304" pitchFamily="18" charset="0"/>
              </a:rPr>
              <a:t>школьном возрасте, как правило, имеют опыт бродяжничества, опыт вовлечения в асоциальную деятельность, опыт искаженной системы ценностей</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marL="0" indent="0" algn="just">
              <a:buNone/>
            </a:pPr>
            <a:r>
              <a:rPr lang="ru-RU" sz="2000" dirty="0" smtClean="0">
                <a:latin typeface="Times New Roman" panose="02020603050405020304" pitchFamily="18" charset="0"/>
                <a:cs typeface="Times New Roman" panose="02020603050405020304" pitchFamily="18" charset="0"/>
              </a:rPr>
              <a:t>В связи с этим </a:t>
            </a:r>
            <a:r>
              <a:rPr lang="ru-RU" sz="2000" dirty="0" smtClean="0">
                <a:latin typeface="Times New Roman" panose="02020603050405020304" pitchFamily="18" charset="0"/>
                <a:cs typeface="Times New Roman" panose="02020603050405020304" pitchFamily="18" charset="0"/>
              </a:rPr>
              <a:t>в центре «Искра» активно организуется работа </a:t>
            </a:r>
            <a:r>
              <a:rPr lang="ru-RU" sz="2000" dirty="0">
                <a:latin typeface="Times New Roman" panose="02020603050405020304" pitchFamily="18" charset="0"/>
                <a:cs typeface="Times New Roman" panose="02020603050405020304" pitchFamily="18" charset="0"/>
              </a:rPr>
              <a:t>по патриотическому воспитанию, </a:t>
            </a:r>
            <a:r>
              <a:rPr lang="ru-RU" sz="2000" dirty="0" smtClean="0">
                <a:latin typeface="Times New Roman" panose="02020603050405020304" pitchFamily="18" charset="0"/>
                <a:cs typeface="Times New Roman" panose="02020603050405020304" pitchFamily="18" charset="0"/>
              </a:rPr>
              <a:t>представляя </a:t>
            </a:r>
            <a:r>
              <a:rPr lang="ru-RU" sz="2000" dirty="0">
                <a:latin typeface="Times New Roman" panose="02020603050405020304" pitchFamily="18" charset="0"/>
                <a:cs typeface="Times New Roman" panose="02020603050405020304" pitchFamily="18" charset="0"/>
              </a:rPr>
              <a:t>собой систематическую и целенаправленную деятельность педагогического коллектива </a:t>
            </a:r>
            <a:r>
              <a:rPr lang="ru-RU" sz="2000" dirty="0" smtClean="0">
                <a:latin typeface="Times New Roman" panose="02020603050405020304" pitchFamily="18" charset="0"/>
                <a:cs typeface="Times New Roman" panose="02020603050405020304" pitchFamily="18" charset="0"/>
              </a:rPr>
              <a:t>по </a:t>
            </a:r>
            <a:r>
              <a:rPr lang="ru-RU" sz="2000" dirty="0">
                <a:latin typeface="Times New Roman" panose="02020603050405020304" pitchFamily="18" charset="0"/>
                <a:cs typeface="Times New Roman" panose="02020603050405020304" pitchFamily="18" charset="0"/>
              </a:rPr>
              <a:t>формированию и развитию социально значимых ценностей, гражданственности и патриотизма в процессе воспитания</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7545456"/>
      </p:ext>
    </p:extLst>
  </p:cSld>
  <p:clrMapOvr>
    <a:masterClrMapping/>
  </p:clrMapOvr>
  <p:transition spd="med" advClick="0" advTm="2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000" b="1" dirty="0">
                <a:latin typeface="Times New Roman" panose="02020603050405020304" pitchFamily="18" charset="0"/>
                <a:cs typeface="Times New Roman" panose="02020603050405020304" pitchFamily="18" charset="0"/>
              </a:rPr>
              <a:t>Воспитанники ГКУ СО «ЦП ДОПР «Искра» (коррекционный)  </a:t>
            </a:r>
            <a:r>
              <a:rPr lang="ru-RU" sz="2000" b="1" dirty="0" err="1">
                <a:latin typeface="Times New Roman" panose="02020603050405020304" pitchFamily="18" charset="0"/>
                <a:cs typeface="Times New Roman" panose="02020603050405020304" pitchFamily="18" charset="0"/>
              </a:rPr>
              <a:t>г.о</a:t>
            </a:r>
            <a:r>
              <a:rPr lang="ru-RU" sz="2000" b="1" dirty="0">
                <a:latin typeface="Times New Roman" panose="02020603050405020304" pitchFamily="18" charset="0"/>
                <a:cs typeface="Times New Roman" panose="02020603050405020304" pitchFamily="18" charset="0"/>
              </a:rPr>
              <a:t>. Сызрань» поддерживают тесную связь с ветеранами     ГКУ СО «КЦ  СОН Западного округа». </a:t>
            </a:r>
          </a:p>
        </p:txBody>
      </p:sp>
      <p:sp>
        <p:nvSpPr>
          <p:cNvPr id="3" name="Объект 2"/>
          <p:cNvSpPr>
            <a:spLocks noGrp="1"/>
          </p:cNvSpPr>
          <p:nvPr>
            <p:ph sz="half" idx="1"/>
          </p:nvPr>
        </p:nvSpPr>
        <p:spPr>
          <a:xfrm>
            <a:off x="6282362" y="1617261"/>
            <a:ext cx="5384800" cy="4525963"/>
          </a:xfrm>
        </p:spPr>
        <p:txBody>
          <a:bodyPr/>
          <a:lstStyle/>
          <a:p>
            <a:pPr marL="0" indent="0" algn="just">
              <a:buNone/>
            </a:pPr>
            <a:r>
              <a:rPr lang="ru-RU" sz="1800" dirty="0" smtClean="0">
                <a:latin typeface="Times New Roman" panose="02020603050405020304" pitchFamily="18" charset="0"/>
                <a:cs typeface="Times New Roman" panose="02020603050405020304" pitchFamily="18" charset="0"/>
              </a:rPr>
              <a:t>Юные </a:t>
            </a:r>
            <a:r>
              <a:rPr lang="ru-RU" sz="1800" dirty="0">
                <a:latin typeface="Times New Roman" panose="02020603050405020304" pitchFamily="18" charset="0"/>
                <a:cs typeface="Times New Roman" panose="02020603050405020304" pitchFamily="18" charset="0"/>
              </a:rPr>
              <a:t>артисты подготовили и провели праздничные концерты для ветеранов ко Дню Снятия блокады Ленинграда, ко Дню  пожилого человека, поздравили многодетных матерей и маму Кириллина</a:t>
            </a:r>
            <a:r>
              <a:rPr lang="ru-RU" sz="1600" dirty="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А.Ю., погибшего при выполнении интернационального долга, с Днем матери</a:t>
            </a:r>
            <a:r>
              <a:rPr lang="ru-RU" sz="1800" dirty="0" smtClean="0">
                <a:latin typeface="Times New Roman" panose="02020603050405020304" pitchFamily="18" charset="0"/>
                <a:cs typeface="Times New Roman" panose="02020603050405020304" pitchFamily="18" charset="0"/>
              </a:rPr>
              <a:t>.</a:t>
            </a:r>
          </a:p>
          <a:p>
            <a:pPr marL="0" indent="0" algn="just">
              <a:buNone/>
            </a:pP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Поздравили  ветеранов войны и труда  с Днем Победы и показали  им праздничный концерт «Победный май». Вместе с воспитанниками на праздник приехал друг детей ветеран Великой Отечественной войны Кушнаренко В.И. Подростки от всей души поздравили ветеранов, вручили подарки и цветы и вместе с  Владимиром  Ильичом спели фронтовые песни.</a:t>
            </a:r>
          </a:p>
          <a:p>
            <a:endParaRPr lang="ru-RU" sz="16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51335" y="1218831"/>
            <a:ext cx="3792869" cy="2845314"/>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6794" y="3880242"/>
            <a:ext cx="3785568" cy="2842487"/>
          </a:xfrm>
          <a:prstGeom prst="rect">
            <a:avLst/>
          </a:prstGeom>
          <a:ln>
            <a:noFill/>
          </a:ln>
          <a:effectLst>
            <a:softEdge rad="112500"/>
          </a:effectLst>
        </p:spPr>
      </p:pic>
    </p:spTree>
    <p:extLst>
      <p:ext uri="{BB962C8B-B14F-4D97-AF65-F5344CB8AC3E}">
        <p14:creationId xmlns:p14="http://schemas.microsoft.com/office/powerpoint/2010/main" val="2853326210"/>
      </p:ext>
    </p:extLst>
  </p:cSld>
  <p:clrMapOvr>
    <a:masterClrMapping/>
  </p:clrMapOvr>
  <p:transition spd="med" advClick="0" advTm="2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rotWithShape="1">
          <a:blip r:embed="rId3"/>
          <a:srcRect l="-446" t="14873"/>
          <a:stretch/>
        </p:blipFill>
        <p:spPr>
          <a:xfrm>
            <a:off x="532264" y="206530"/>
            <a:ext cx="5117910" cy="3050837"/>
          </a:xfrm>
          <a:prstGeom prst="rect">
            <a:avLst/>
          </a:prstGeom>
          <a:ln>
            <a:noFill/>
          </a:ln>
          <a:effectLst>
            <a:softEdge rad="112500"/>
          </a:effectLst>
        </p:spPr>
      </p:pic>
      <p:sp>
        <p:nvSpPr>
          <p:cNvPr id="4" name="Объект 3"/>
          <p:cNvSpPr>
            <a:spLocks noGrp="1"/>
          </p:cNvSpPr>
          <p:nvPr>
            <p:ph sz="half" idx="2"/>
          </p:nvPr>
        </p:nvSpPr>
        <p:spPr>
          <a:xfrm>
            <a:off x="6220189" y="453789"/>
            <a:ext cx="5384800" cy="4525963"/>
          </a:xfrm>
        </p:spPr>
        <p:txBody>
          <a:bodyPr/>
          <a:lstStyle/>
          <a:p>
            <a:pPr marL="0" indent="0" algn="just">
              <a:buNone/>
            </a:pPr>
            <a:r>
              <a:rPr lang="ru-RU" sz="1800" dirty="0">
                <a:latin typeface="Times New Roman" panose="02020603050405020304" pitchFamily="18" charset="0"/>
                <a:cs typeface="Times New Roman" panose="02020603050405020304" pitchFamily="18" charset="0"/>
              </a:rPr>
              <a:t>Большую помощь в воспитании патриотизма у воспитанников центра оказывают ветераны и курсанты ВУНЦ ВВС (ВВА). Это спортивные мероприятия: «Богатырские игры», товарищеские встречи по волейболу и футболу. Каждый год воспитанники участвуют в Дне Открытых дверей военного училища. Посетили музей училища, тренажерный зал, казармы, плац, кабинеты учебной части.  Подростки научились различать типы вертолетов, сами попробовали управлять машиной на динамичной модели вертолета. Большое впечатление произвело на мальчиков посещение  комплексного подразделения тренажеров, задача которого - разрабатывать технику действий летчика в особых случаях. После занятия в учебной части парашютно-десантной службы подростки захотели  заняться парашютным спортом. Курсанты принимают активное участие в проведении уроков мужества: «День героев Отечества», «Сталинградская битва», «Герои – вертолетчики», «День воина – интернационалиста»…</a:t>
            </a:r>
          </a:p>
        </p:txBody>
      </p:sp>
      <p:pic>
        <p:nvPicPr>
          <p:cNvPr id="6" name="Рисунок 5"/>
          <p:cNvPicPr>
            <a:picLocks noChangeAspect="1"/>
          </p:cNvPicPr>
          <p:nvPr/>
        </p:nvPicPr>
        <p:blipFill rotWithShape="1">
          <a:blip r:embed="rId4"/>
          <a:srcRect l="-2429" t="17568" r="1"/>
          <a:stretch/>
        </p:blipFill>
        <p:spPr>
          <a:xfrm>
            <a:off x="423082" y="3470428"/>
            <a:ext cx="5227092" cy="3152795"/>
          </a:xfrm>
          <a:prstGeom prst="rect">
            <a:avLst/>
          </a:prstGeom>
          <a:ln>
            <a:noFill/>
          </a:ln>
          <a:effectLst>
            <a:softEdge rad="112500"/>
          </a:effectLst>
        </p:spPr>
      </p:pic>
    </p:spTree>
    <p:extLst>
      <p:ext uri="{BB962C8B-B14F-4D97-AF65-F5344CB8AC3E}">
        <p14:creationId xmlns:p14="http://schemas.microsoft.com/office/powerpoint/2010/main" val="1867406317"/>
      </p:ext>
    </p:extLst>
  </p:cSld>
  <p:clrMapOvr>
    <a:masterClrMapping/>
  </p:clrMapOvr>
  <p:transition spd="med" advClick="0" advTm="2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37203" y="738661"/>
            <a:ext cx="4458427" cy="1143000"/>
          </a:xfrm>
        </p:spPr>
        <p:txBody>
          <a:bodyPr/>
          <a:lstStyle/>
          <a:p>
            <a:r>
              <a:rPr lang="ru-RU" b="1" dirty="0">
                <a:latin typeface="Times New Roman" panose="02020603050405020304" pitchFamily="18" charset="0"/>
                <a:cs typeface="Times New Roman" panose="02020603050405020304" pitchFamily="18" charset="0"/>
              </a:rPr>
              <a:t>Акция «Забота»</a:t>
            </a:r>
            <a:br>
              <a:rPr lang="ru-RU" b="1" dirty="0">
                <a:latin typeface="Times New Roman" panose="02020603050405020304" pitchFamily="18" charset="0"/>
                <a:cs typeface="Times New Roman" panose="02020603050405020304" pitchFamily="18" charset="0"/>
              </a:rPr>
            </a:br>
            <a:endParaRPr lang="ru-RU" b="1" dirty="0"/>
          </a:p>
        </p:txBody>
      </p:sp>
      <p:sp>
        <p:nvSpPr>
          <p:cNvPr id="3" name="Объект 2"/>
          <p:cNvSpPr>
            <a:spLocks noGrp="1"/>
          </p:cNvSpPr>
          <p:nvPr>
            <p:ph sz="half" idx="1"/>
          </p:nvPr>
        </p:nvSpPr>
        <p:spPr>
          <a:xfrm>
            <a:off x="536653" y="326539"/>
            <a:ext cx="4799620" cy="3654187"/>
          </a:xfrm>
        </p:spPr>
        <p:txBody>
          <a:bodyPr/>
          <a:lstStyle/>
          <a:p>
            <a:pPr marL="0" indent="0" algn="just">
              <a:buNone/>
            </a:pPr>
            <a:r>
              <a:rPr lang="ru-RU" sz="1800" dirty="0" smtClean="0">
                <a:latin typeface="Times New Roman" panose="02020603050405020304" pitchFamily="18" charset="0"/>
                <a:cs typeface="Times New Roman" panose="02020603050405020304" pitchFamily="18" charset="0"/>
              </a:rPr>
              <a:t>В </a:t>
            </a:r>
            <a:r>
              <a:rPr lang="ru-RU" sz="1800" dirty="0">
                <a:latin typeface="Times New Roman" panose="02020603050405020304" pitchFamily="18" charset="0"/>
                <a:cs typeface="Times New Roman" panose="02020603050405020304" pitchFamily="18" charset="0"/>
              </a:rPr>
              <a:t>рамках акции «Забота» воспитанники поздравляли с новым годом ветерана Великой Отечественной войны В.И. Кушнаренко,  тружеников тыла: А.И. </a:t>
            </a:r>
            <a:r>
              <a:rPr lang="ru-RU" sz="1800" dirty="0" err="1">
                <a:latin typeface="Times New Roman" panose="02020603050405020304" pitchFamily="18" charset="0"/>
                <a:cs typeface="Times New Roman" panose="02020603050405020304" pitchFamily="18" charset="0"/>
              </a:rPr>
              <a:t>Бочкареву,А.И</a:t>
            </a:r>
            <a:r>
              <a:rPr lang="ru-RU" sz="1800" dirty="0">
                <a:latin typeface="Times New Roman" panose="02020603050405020304" pitchFamily="18" charset="0"/>
                <a:cs typeface="Times New Roman" panose="02020603050405020304" pitchFamily="18" charset="0"/>
              </a:rPr>
              <a:t>. Мякишева. Представителей общества «Жители блокадного Ленинграда»: Н.Ф. Кирсанову, Л.Л. </a:t>
            </a:r>
            <a:r>
              <a:rPr lang="ru-RU" sz="1800" dirty="0" err="1">
                <a:latin typeface="Times New Roman" panose="02020603050405020304" pitchFamily="18" charset="0"/>
                <a:cs typeface="Times New Roman" panose="02020603050405020304" pitchFamily="18" charset="0"/>
              </a:rPr>
              <a:t>Загудаеву</a:t>
            </a:r>
            <a:r>
              <a:rPr lang="ru-RU" sz="1800" dirty="0">
                <a:latin typeface="Times New Roman" panose="02020603050405020304" pitchFamily="18" charset="0"/>
                <a:cs typeface="Times New Roman" panose="02020603050405020304" pitchFamily="18" charset="0"/>
              </a:rPr>
              <a:t>.</a:t>
            </a:r>
          </a:p>
          <a:p>
            <a:pPr marL="0" indent="0" algn="just">
              <a:buNone/>
            </a:pPr>
            <a:r>
              <a:rPr lang="ru-RU" sz="1800" dirty="0">
                <a:latin typeface="Times New Roman" panose="02020603050405020304" pitchFamily="18" charset="0"/>
                <a:cs typeface="Times New Roman" panose="02020603050405020304" pitchFamily="18" charset="0"/>
              </a:rPr>
              <a:t>Поздравили подростки с 80-летием представителя общества «Жители блокадного Ленинграда» С.К. </a:t>
            </a:r>
            <a:r>
              <a:rPr lang="ru-RU" sz="1800" dirty="0" err="1">
                <a:latin typeface="Times New Roman" panose="02020603050405020304" pitchFamily="18" charset="0"/>
                <a:cs typeface="Times New Roman" panose="02020603050405020304" pitchFamily="18" charset="0"/>
              </a:rPr>
              <a:t>Ключникову</a:t>
            </a:r>
            <a:r>
              <a:rPr lang="ru-RU" sz="1800" dirty="0">
                <a:latin typeface="Times New Roman" panose="02020603050405020304" pitchFamily="18" charset="0"/>
                <a:cs typeface="Times New Roman" panose="02020603050405020304" pitchFamily="18" charset="0"/>
              </a:rPr>
              <a:t> и с 93 –</a:t>
            </a:r>
            <a:r>
              <a:rPr lang="ru-RU" sz="1800" dirty="0" err="1">
                <a:latin typeface="Times New Roman" panose="02020603050405020304" pitchFamily="18" charset="0"/>
                <a:cs typeface="Times New Roman" panose="02020603050405020304" pitchFamily="18" charset="0"/>
              </a:rPr>
              <a:t>летием</a:t>
            </a:r>
            <a:r>
              <a:rPr lang="ru-RU" sz="1800" dirty="0">
                <a:latin typeface="Times New Roman" panose="02020603050405020304" pitchFamily="18" charset="0"/>
                <a:cs typeface="Times New Roman" panose="02020603050405020304" pitchFamily="18" charset="0"/>
              </a:rPr>
              <a:t> ветерана Великой Отечественной войны В.И. Кушнаренко. Не оставляют без внимания женщин – ветеранов в день 8 марта. </a:t>
            </a:r>
          </a:p>
          <a:p>
            <a:pPr marL="0" indent="0" algn="just">
              <a:buNone/>
            </a:pPr>
            <a:r>
              <a:rPr lang="ru-RU" sz="1800" dirty="0">
                <a:latin typeface="Times New Roman" panose="02020603050405020304" pitchFamily="18" charset="0"/>
                <a:cs typeface="Times New Roman" panose="02020603050405020304" pitchFamily="18" charset="0"/>
              </a:rPr>
              <a:t>Оказывают внимание и заботу дети  Р.В. Новиковой ко Дню инвалида.</a:t>
            </a:r>
          </a:p>
          <a:p>
            <a:pPr marL="0" indent="0" algn="just">
              <a:buNone/>
            </a:pPr>
            <a:endParaRPr lang="ru-RU" dirty="0"/>
          </a:p>
        </p:txBody>
      </p:sp>
      <p:pic>
        <p:nvPicPr>
          <p:cNvPr id="5" name="Объект 4"/>
          <p:cNvPicPr>
            <a:picLocks noGrp="1" noChangeAspect="1"/>
          </p:cNvPicPr>
          <p:nvPr>
            <p:ph sz="half" idx="2"/>
          </p:nvPr>
        </p:nvPicPr>
        <p:blipFill>
          <a:blip r:embed="rId3"/>
          <a:stretch>
            <a:fillRect/>
          </a:stretch>
        </p:blipFill>
        <p:spPr>
          <a:xfrm>
            <a:off x="5933056" y="2153633"/>
            <a:ext cx="5384800" cy="4046892"/>
          </a:xfrm>
          <a:prstGeom prst="rect">
            <a:avLst/>
          </a:prstGeom>
          <a:ln>
            <a:noFill/>
          </a:ln>
          <a:effectLst>
            <a:softEdge rad="112500"/>
          </a:effectLst>
        </p:spPr>
      </p:pic>
    </p:spTree>
    <p:extLst>
      <p:ext uri="{BB962C8B-B14F-4D97-AF65-F5344CB8AC3E}">
        <p14:creationId xmlns:p14="http://schemas.microsoft.com/office/powerpoint/2010/main" val="2246442924"/>
      </p:ext>
    </p:extLst>
  </p:cSld>
  <p:clrMapOvr>
    <a:masterClrMapping/>
  </p:clrMapOvr>
  <p:transition spd="med" advClick="0" advTm="2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000" b="1" dirty="0" smtClean="0">
                <a:latin typeface="Times New Roman" panose="02020603050405020304" pitchFamily="18" charset="0"/>
                <a:cs typeface="Times New Roman" panose="02020603050405020304" pitchFamily="18" charset="0"/>
              </a:rPr>
              <a:t>Урок мужества ко </a:t>
            </a:r>
            <a:r>
              <a:rPr lang="ru-RU" sz="4000" b="1" dirty="0">
                <a:latin typeface="Times New Roman" panose="02020603050405020304" pitchFamily="18" charset="0"/>
                <a:cs typeface="Times New Roman" panose="02020603050405020304" pitchFamily="18" charset="0"/>
              </a:rPr>
              <a:t>Дню интернационалиста</a:t>
            </a:r>
          </a:p>
        </p:txBody>
      </p:sp>
      <p:sp>
        <p:nvSpPr>
          <p:cNvPr id="4" name="Объект 3"/>
          <p:cNvSpPr>
            <a:spLocks noGrp="1"/>
          </p:cNvSpPr>
          <p:nvPr>
            <p:ph sz="half" idx="2"/>
          </p:nvPr>
        </p:nvSpPr>
        <p:spPr/>
        <p:txBody>
          <a:bodyPr/>
          <a:lstStyle/>
          <a:p>
            <a:pPr marL="0" indent="0">
              <a:buNone/>
            </a:pPr>
            <a:r>
              <a:rPr lang="ru-RU" sz="1600" dirty="0">
                <a:latin typeface="Times New Roman" panose="02020603050405020304" pitchFamily="18" charset="0"/>
                <a:cs typeface="Times New Roman" panose="02020603050405020304" pitchFamily="18" charset="0"/>
              </a:rPr>
              <a:t> Юрин Александр – выпускник детского дома. После окончания Куйбышевского речного училища  был призван в Армию.  Александр  попал в Афганистан. Он был </a:t>
            </a:r>
            <a:r>
              <a:rPr lang="ru-RU" sz="1600" dirty="0" err="1">
                <a:latin typeface="Times New Roman" panose="02020603050405020304" pitchFamily="18" charset="0"/>
                <a:cs typeface="Times New Roman" panose="02020603050405020304" pitchFamily="18" charset="0"/>
              </a:rPr>
              <a:t>огнеметчиком</a:t>
            </a:r>
            <a:r>
              <a:rPr lang="ru-RU" sz="1600" dirty="0">
                <a:latin typeface="Times New Roman" panose="02020603050405020304" pitchFamily="18" charset="0"/>
                <a:cs typeface="Times New Roman" panose="02020603050405020304" pitchFamily="18" charset="0"/>
              </a:rPr>
              <a:t> и носил обеды на огневые рубежи. Бои шли высоко в горах. В одно из боев в 1982 году Юрин Александр был убит снайпером </a:t>
            </a:r>
            <a:r>
              <a:rPr lang="ru-RU" sz="1600" dirty="0" err="1">
                <a:latin typeface="Times New Roman" panose="02020603050405020304" pitchFamily="18" charset="0"/>
                <a:cs typeface="Times New Roman" panose="02020603050405020304" pitchFamily="18" charset="0"/>
              </a:rPr>
              <a:t>душманов</a:t>
            </a:r>
            <a:r>
              <a:rPr lang="ru-RU" sz="1600" dirty="0">
                <a:latin typeface="Times New Roman" panose="02020603050405020304" pitchFamily="18" charset="0"/>
                <a:cs typeface="Times New Roman" panose="02020603050405020304" pitchFamily="18" charset="0"/>
              </a:rPr>
              <a:t>. Посмертно награжден орденом «Красной звезды».</a:t>
            </a:r>
          </a:p>
          <a:p>
            <a:pPr marL="0" indent="0">
              <a:buNone/>
            </a:pPr>
            <a:r>
              <a:rPr lang="ru-RU" sz="1600" dirty="0">
                <a:latin typeface="Times New Roman" panose="02020603050405020304" pitchFamily="18" charset="0"/>
                <a:cs typeface="Times New Roman" panose="02020603050405020304" pitchFamily="18" charset="0"/>
              </a:rPr>
              <a:t> в 2015 году  на стене нашего учреждения была установлена в торжественной обстановке  памятная доска  Юрину Александру. Каждый год  ко Дню интернационалиста  проводим урок мужества, посвященный памяти героя. На мероприятие приезжают одноклассники и  педагоги  Александра.</a:t>
            </a:r>
          </a:p>
          <a:p>
            <a:pPr marL="0" indent="0">
              <a:buNone/>
            </a:pPr>
            <a:r>
              <a:rPr lang="ru-RU" sz="1600" dirty="0">
                <a:latin typeface="Times New Roman" panose="02020603050405020304" pitchFamily="18" charset="0"/>
                <a:cs typeface="Times New Roman" panose="02020603050405020304" pitchFamily="18" charset="0"/>
              </a:rPr>
              <a:t>В 2018 оду воспитанники  с ветераном Великой Отечественной войны  В.И. Кушнаренко  заложил аллею  памяти в честь  героя– интернационалиста.</a:t>
            </a:r>
          </a:p>
        </p:txBody>
      </p:sp>
      <p:pic>
        <p:nvPicPr>
          <p:cNvPr id="6" name="Рисунок 5"/>
          <p:cNvPicPr>
            <a:picLocks noChangeAspect="1"/>
          </p:cNvPicPr>
          <p:nvPr/>
        </p:nvPicPr>
        <p:blipFill>
          <a:blip r:embed="rId3"/>
          <a:stretch>
            <a:fillRect/>
          </a:stretch>
        </p:blipFill>
        <p:spPr>
          <a:xfrm>
            <a:off x="286148" y="2971801"/>
            <a:ext cx="4909041" cy="3681780"/>
          </a:xfrm>
          <a:prstGeom prst="rect">
            <a:avLst/>
          </a:prstGeom>
          <a:ln>
            <a:noFill/>
          </a:ln>
          <a:effectLst>
            <a:softEdge rad="112500"/>
          </a:effectLst>
        </p:spPr>
      </p:pic>
      <p:pic>
        <p:nvPicPr>
          <p:cNvPr id="5" name="Объект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3460811" y="1600201"/>
            <a:ext cx="2585148" cy="2476070"/>
          </a:xfrm>
          <a:prstGeom prst="rect">
            <a:avLst/>
          </a:prstGeom>
          <a:ln>
            <a:noFill/>
          </a:ln>
          <a:effectLst>
            <a:softEdge rad="112500"/>
          </a:effectLst>
        </p:spPr>
      </p:pic>
    </p:spTree>
    <p:extLst>
      <p:ext uri="{BB962C8B-B14F-4D97-AF65-F5344CB8AC3E}">
        <p14:creationId xmlns:p14="http://schemas.microsoft.com/office/powerpoint/2010/main" val="1472766746"/>
      </p:ext>
    </p:extLst>
  </p:cSld>
  <p:clrMapOvr>
    <a:masterClrMapping/>
  </p:clrMapOvr>
  <p:transition spd="med" advClick="0" advTm="2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Объект 2"/>
          <p:cNvSpPr>
            <a:spLocks noGrp="1"/>
          </p:cNvSpPr>
          <p:nvPr>
            <p:ph idx="1"/>
          </p:nvPr>
        </p:nvSpPr>
        <p:spPr>
          <a:xfrm>
            <a:off x="645836" y="353113"/>
            <a:ext cx="10982056" cy="4525963"/>
          </a:xfrm>
        </p:spPr>
        <p:txBody>
          <a:bodyPr/>
          <a:lstStyle/>
          <a:p>
            <a:pPr marL="0" indent="0" algn="just">
              <a:buNone/>
            </a:pPr>
            <a:r>
              <a:rPr lang="ru-RU" sz="2400" dirty="0" smtClean="0">
                <a:latin typeface="Times New Roman" panose="02020603050405020304" pitchFamily="18" charset="0"/>
                <a:cs typeface="Times New Roman" panose="02020603050405020304" pitchFamily="18" charset="0"/>
              </a:rPr>
              <a:t>Ведущую роль патриотического воспитания в центр «Искра» выполняет «Музейный центр», включающий в себя: </a:t>
            </a:r>
          </a:p>
          <a:p>
            <a:pPr marL="0" indent="0" algn="just">
              <a:buNone/>
            </a:pPr>
            <a:r>
              <a:rPr lang="ru-RU" sz="2400" dirty="0" smtClean="0">
                <a:latin typeface="Times New Roman" panose="02020603050405020304" pitchFamily="18" charset="0"/>
                <a:cs typeface="Times New Roman" panose="02020603050405020304" pitchFamily="18" charset="0"/>
              </a:rPr>
              <a:t>•</a:t>
            </a:r>
            <a:r>
              <a:rPr lang="ru-RU" sz="2400" u="sng" dirty="0" smtClean="0">
                <a:latin typeface="Times New Roman" panose="02020603050405020304" pitchFamily="18" charset="0"/>
                <a:cs typeface="Times New Roman" panose="02020603050405020304" pitchFamily="18" charset="0"/>
              </a:rPr>
              <a:t>Музей «Боевой славы» </a:t>
            </a:r>
            <a:r>
              <a:rPr lang="ru-RU" sz="2400" dirty="0" smtClean="0">
                <a:latin typeface="Times New Roman" panose="02020603050405020304" pitchFamily="18" charset="0"/>
                <a:cs typeface="Times New Roman" panose="02020603050405020304" pitchFamily="18" charset="0"/>
              </a:rPr>
              <a:t>(формирование исторической памяти и духовного самосознания, чувства патриотизма, Любви к Родине, воспитание активной жизненной позиции как гражданина России)</a:t>
            </a:r>
          </a:p>
          <a:p>
            <a:pPr marL="0" indent="0" algn="just">
              <a:buNone/>
            </a:pPr>
            <a:r>
              <a:rPr lang="ru-RU" sz="2400" dirty="0" smtClean="0">
                <a:latin typeface="Times New Roman" panose="02020603050405020304" pitchFamily="18" charset="0"/>
                <a:cs typeface="Times New Roman" panose="02020603050405020304" pitchFamily="18" charset="0"/>
              </a:rPr>
              <a:t>•</a:t>
            </a:r>
            <a:r>
              <a:rPr lang="ru-RU" sz="2400" u="sng" dirty="0" smtClean="0">
                <a:latin typeface="Times New Roman" panose="02020603050405020304" pitchFamily="18" charset="0"/>
                <a:cs typeface="Times New Roman" panose="02020603050405020304" pitchFamily="18" charset="0"/>
              </a:rPr>
              <a:t>Музей «Краеведения» </a:t>
            </a:r>
            <a:r>
              <a:rPr lang="ru-RU" sz="2400" dirty="0" smtClean="0">
                <a:latin typeface="Times New Roman" panose="02020603050405020304" pitchFamily="18" charset="0"/>
                <a:cs typeface="Times New Roman" panose="02020603050405020304" pitchFamily="18" charset="0"/>
              </a:rPr>
              <a:t>(развитие интереса к родному краю, ответственности за будущее своей страны)</a:t>
            </a:r>
          </a:p>
          <a:p>
            <a:pPr marL="0" indent="0" algn="just">
              <a:buNone/>
            </a:pPr>
            <a:r>
              <a:rPr lang="ru-RU" sz="2400" dirty="0" smtClean="0">
                <a:latin typeface="Times New Roman" panose="02020603050405020304" pitchFamily="18" charset="0"/>
                <a:cs typeface="Times New Roman" panose="02020603050405020304" pitchFamily="18" charset="0"/>
              </a:rPr>
              <a:t>•</a:t>
            </a:r>
            <a:r>
              <a:rPr lang="ru-RU" sz="2400" u="sng" dirty="0" smtClean="0">
                <a:latin typeface="Times New Roman" panose="02020603050405020304" pitchFamily="18" charset="0"/>
                <a:cs typeface="Times New Roman" panose="02020603050405020304" pitchFamily="18" charset="0"/>
              </a:rPr>
              <a:t>Музей «Истории детского дома» </a:t>
            </a:r>
            <a:r>
              <a:rPr lang="ru-RU" sz="2400" dirty="0" smtClean="0">
                <a:latin typeface="Times New Roman" panose="02020603050405020304" pitchFamily="18" charset="0"/>
                <a:cs typeface="Times New Roman" panose="02020603050405020304" pitchFamily="18" charset="0"/>
              </a:rPr>
              <a:t>(пропаганда и продолжение лучших традиций детского дома).</a:t>
            </a:r>
          </a:p>
          <a:p>
            <a:pPr marL="0" indent="0" algn="just">
              <a:buNone/>
            </a:pPr>
            <a:r>
              <a:rPr lang="ru-RU" sz="2400" dirty="0" smtClean="0">
                <a:latin typeface="Times New Roman" panose="02020603050405020304" pitchFamily="18" charset="0"/>
                <a:cs typeface="Times New Roman" panose="02020603050405020304" pitchFamily="18" charset="0"/>
              </a:rPr>
              <a:t>На базе Музейного центра и его фондов осуществляется работа трех кружков патриотической направленности по программам </a:t>
            </a:r>
            <a:r>
              <a:rPr lang="ru-RU" sz="2400" u="sng" dirty="0" smtClean="0">
                <a:latin typeface="Times New Roman" panose="02020603050405020304" pitchFamily="18" charset="0"/>
                <a:cs typeface="Times New Roman" panose="02020603050405020304" pitchFamily="18" charset="0"/>
              </a:rPr>
              <a:t>«Мир музея» </a:t>
            </a:r>
            <a:r>
              <a:rPr lang="ru-RU" sz="2400" dirty="0" smtClean="0">
                <a:latin typeface="Times New Roman" panose="02020603050405020304" pitchFamily="18" charset="0"/>
                <a:cs typeface="Times New Roman" panose="02020603050405020304" pitchFamily="18" charset="0"/>
              </a:rPr>
              <a:t>и </a:t>
            </a:r>
            <a:r>
              <a:rPr lang="ru-RU" sz="2400" u="sng" dirty="0" smtClean="0">
                <a:latin typeface="Times New Roman" panose="02020603050405020304" pitchFamily="18" charset="0"/>
                <a:cs typeface="Times New Roman" panose="02020603050405020304" pitchFamily="18" charset="0"/>
              </a:rPr>
              <a:t>«Люби и знай свой край». </a:t>
            </a:r>
            <a:endParaRPr lang="ru-RU" sz="24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2964242"/>
      </p:ext>
    </p:extLst>
  </p:cSld>
  <p:clrMapOvr>
    <a:masterClrMapping/>
  </p:clrMapOvr>
  <p:transition spd="med" advClick="0" advTm="2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1621" y="158670"/>
            <a:ext cx="10972800" cy="1143000"/>
          </a:xfrm>
        </p:spPr>
        <p:txBody>
          <a:bodyPr/>
          <a:lstStyle/>
          <a:p>
            <a:pPr algn="ctr"/>
            <a:r>
              <a:rPr lang="ru-RU" b="1" dirty="0" smtClean="0">
                <a:latin typeface="Times New Roman" panose="02020603050405020304" pitchFamily="18" charset="0"/>
                <a:cs typeface="Times New Roman" panose="02020603050405020304" pitchFamily="18" charset="0"/>
              </a:rPr>
              <a:t>Музей «Боевой славы» </a:t>
            </a:r>
            <a:endParaRPr lang="ru-RU" b="1" dirty="0">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114884" y="3296333"/>
            <a:ext cx="6077116" cy="3413630"/>
          </a:xfrm>
          <a:prstGeom prst="rect">
            <a:avLst/>
          </a:prstGeom>
          <a:ln>
            <a:noFill/>
          </a:ln>
          <a:effectLst>
            <a:softEdge rad="112500"/>
          </a:effectLst>
        </p:spPr>
      </p:pic>
      <p:pic>
        <p:nvPicPr>
          <p:cNvPr id="5" name="Объект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36478" y="1010331"/>
            <a:ext cx="6595772" cy="3704969"/>
          </a:xfrm>
          <a:prstGeom prst="rect">
            <a:avLst/>
          </a:prstGeom>
          <a:ln>
            <a:noFill/>
          </a:ln>
          <a:effectLst>
            <a:softEdge rad="112500"/>
          </a:effectLst>
        </p:spPr>
      </p:pic>
    </p:spTree>
    <p:extLst>
      <p:ext uri="{BB962C8B-B14F-4D97-AF65-F5344CB8AC3E}">
        <p14:creationId xmlns:p14="http://schemas.microsoft.com/office/powerpoint/2010/main" val="129165203"/>
      </p:ext>
    </p:extLst>
  </p:cSld>
  <p:clrMapOvr>
    <a:masterClrMapping/>
  </p:clrMapOvr>
  <p:transition spd="med" advClick="0" advTm="2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143" y="19476"/>
            <a:ext cx="10972800" cy="1143000"/>
          </a:xfrm>
        </p:spPr>
        <p:txBody>
          <a:bodyPr/>
          <a:lstStyle/>
          <a:p>
            <a:pPr algn="ctr"/>
            <a:r>
              <a:rPr lang="ru-RU" b="1" dirty="0" smtClean="0">
                <a:latin typeface="Times New Roman" panose="02020603050405020304" pitchFamily="18" charset="0"/>
                <a:cs typeface="Times New Roman" panose="02020603050405020304" pitchFamily="18" charset="0"/>
              </a:rPr>
              <a:t>Музей «Краеведения» </a:t>
            </a:r>
            <a:endParaRPr lang="ru-RU" b="1" dirty="0">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077766" y="3714856"/>
            <a:ext cx="5595582" cy="3143144"/>
          </a:xfrm>
          <a:prstGeom prst="rect">
            <a:avLst/>
          </a:prstGeom>
          <a:ln>
            <a:noFill/>
          </a:ln>
          <a:effectLst>
            <a:softEdge rad="112500"/>
          </a:effectLst>
        </p:spPr>
      </p:pic>
      <p:pic>
        <p:nvPicPr>
          <p:cNvPr id="5" name="Объект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805218" y="1057122"/>
            <a:ext cx="4545097" cy="2553067"/>
          </a:xfrm>
          <a:prstGeom prst="rect">
            <a:avLst/>
          </a:prstGeom>
          <a:ln>
            <a:noFill/>
          </a:ln>
          <a:effectLst>
            <a:softEdge rad="112500"/>
          </a:effectLst>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r="23563" b="3890"/>
          <a:stretch/>
        </p:blipFill>
        <p:spPr>
          <a:xfrm>
            <a:off x="6892120" y="1057122"/>
            <a:ext cx="4644630" cy="2716000"/>
          </a:xfrm>
          <a:prstGeom prst="rect">
            <a:avLst/>
          </a:prstGeom>
          <a:ln>
            <a:noFill/>
          </a:ln>
          <a:effectLst>
            <a:softEdge rad="112500"/>
          </a:effectLst>
        </p:spPr>
      </p:pic>
    </p:spTree>
    <p:extLst>
      <p:ext uri="{BB962C8B-B14F-4D97-AF65-F5344CB8AC3E}">
        <p14:creationId xmlns:p14="http://schemas.microsoft.com/office/powerpoint/2010/main" val="463761854"/>
      </p:ext>
    </p:extLst>
  </p:cSld>
  <p:clrMapOvr>
    <a:masterClrMapping/>
  </p:clrMapOvr>
  <p:transition spd="med" advClick="0" advTm="2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latin typeface="Times New Roman" panose="02020603050405020304" pitchFamily="18" charset="0"/>
                <a:cs typeface="Times New Roman" panose="02020603050405020304" pitchFamily="18" charset="0"/>
              </a:rPr>
              <a:t>Музей «Истории детского дома» </a:t>
            </a:r>
            <a:endParaRPr lang="ru-RU" b="1" dirty="0">
              <a:latin typeface="Times New Roman" panose="02020603050405020304" pitchFamily="18" charset="0"/>
              <a:cs typeface="Times New Roman" panose="02020603050405020304" pitchFamily="18" charset="0"/>
            </a:endParaRPr>
          </a:p>
        </p:txBody>
      </p:sp>
      <p:sp>
        <p:nvSpPr>
          <p:cNvPr id="8" name="Объект 7"/>
          <p:cNvSpPr>
            <a:spLocks noGrp="1"/>
          </p:cNvSpPr>
          <p:nvPr>
            <p:ph sz="half" idx="1"/>
          </p:nvPr>
        </p:nvSpPr>
        <p:spPr/>
        <p:txBody>
          <a:bodyPr/>
          <a:lstStyle/>
          <a:p>
            <a:endParaRPr lang="ru-RU" dirty="0"/>
          </a:p>
          <a:p>
            <a:endParaRPr lang="ru-RU" dirty="0"/>
          </a:p>
        </p:txBody>
      </p:sp>
      <p:pic>
        <p:nvPicPr>
          <p:cNvPr id="10" name="Объект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95331" y="3288759"/>
            <a:ext cx="6746386" cy="3315222"/>
          </a:xfrm>
          <a:prstGeom prst="rect">
            <a:avLst/>
          </a:prstGeom>
          <a:ln>
            <a:noFill/>
          </a:ln>
          <a:effectLst>
            <a:softEdge rad="112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424" y="1417638"/>
            <a:ext cx="6308457" cy="3046439"/>
          </a:xfrm>
          <a:prstGeom prst="rect">
            <a:avLst/>
          </a:prstGeom>
          <a:ln>
            <a:noFill/>
          </a:ln>
          <a:effectLst>
            <a:softEdge rad="112500"/>
          </a:effectLst>
        </p:spPr>
      </p:pic>
    </p:spTree>
    <p:extLst>
      <p:ext uri="{BB962C8B-B14F-4D97-AF65-F5344CB8AC3E}">
        <p14:creationId xmlns:p14="http://schemas.microsoft.com/office/powerpoint/2010/main" val="974897684"/>
      </p:ext>
    </p:extLst>
  </p:cSld>
  <p:clrMapOvr>
    <a:masterClrMapping/>
  </p:clrMapOvr>
  <p:transition spd="med" advClick="0" advTm="2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1"/>
          </p:nvPr>
        </p:nvSpPr>
        <p:spPr>
          <a:xfrm>
            <a:off x="386529" y="361666"/>
            <a:ext cx="5384800" cy="4525963"/>
          </a:xfrm>
        </p:spPr>
        <p:txBody>
          <a:bodyPr/>
          <a:lstStyle/>
          <a:p>
            <a:pPr marL="0" indent="0">
              <a:buNone/>
            </a:pPr>
            <a:r>
              <a:rPr lang="ru-RU" sz="1800" b="1" dirty="0">
                <a:latin typeface="Times New Roman" panose="02020603050405020304" pitchFamily="18" charset="0"/>
                <a:cs typeface="Times New Roman" panose="02020603050405020304" pitchFamily="18" charset="0"/>
              </a:rPr>
              <a:t>С</a:t>
            </a:r>
            <a:r>
              <a:rPr lang="ru-RU" sz="1800" b="1" dirty="0" smtClean="0">
                <a:latin typeface="Times New Roman" panose="02020603050405020304" pitchFamily="18" charset="0"/>
                <a:cs typeface="Times New Roman" panose="02020603050405020304" pitchFamily="18" charset="0"/>
              </a:rPr>
              <a:t>тало </a:t>
            </a:r>
            <a:r>
              <a:rPr lang="ru-RU" sz="1800" b="1" dirty="0">
                <a:latin typeface="Times New Roman" panose="02020603050405020304" pitchFamily="18" charset="0"/>
                <a:cs typeface="Times New Roman" panose="02020603050405020304" pitchFamily="18" charset="0"/>
              </a:rPr>
              <a:t>традицией участие в мероприятиях:</a:t>
            </a:r>
          </a:p>
          <a:p>
            <a:pPr marL="0" indent="0">
              <a:buNone/>
            </a:pPr>
            <a:r>
              <a:rPr lang="ru-RU" sz="1800" dirty="0" smtClean="0">
                <a:latin typeface="Times New Roman" panose="02020603050405020304" pitchFamily="18" charset="0"/>
                <a:cs typeface="Times New Roman" panose="02020603050405020304" pitchFamily="18" charset="0"/>
              </a:rPr>
              <a:t>-Региональный </a:t>
            </a:r>
            <a:r>
              <a:rPr lang="ru-RU" sz="1800" dirty="0">
                <a:latin typeface="Times New Roman" panose="02020603050405020304" pitchFamily="18" charset="0"/>
                <a:cs typeface="Times New Roman" panose="02020603050405020304" pitchFamily="18" charset="0"/>
              </a:rPr>
              <a:t>конкурс - фестиваль патриотической песни и поэзии «Белый   журавлик»;</a:t>
            </a:r>
          </a:p>
          <a:p>
            <a:pPr marL="0" indent="0">
              <a:buNone/>
            </a:pPr>
            <a:r>
              <a:rPr lang="ru-RU" sz="1800" dirty="0" smtClean="0">
                <a:latin typeface="Times New Roman" panose="02020603050405020304" pitchFamily="18" charset="0"/>
                <a:cs typeface="Times New Roman" panose="02020603050405020304" pitchFamily="18" charset="0"/>
              </a:rPr>
              <a:t>-Конкурс </a:t>
            </a:r>
            <a:r>
              <a:rPr lang="ru-RU" sz="1800" dirty="0">
                <a:latin typeface="Times New Roman" panose="02020603050405020304" pitchFamily="18" charset="0"/>
                <a:cs typeface="Times New Roman" panose="02020603050405020304" pitchFamily="18" charset="0"/>
              </a:rPr>
              <a:t>«Письмо и открытка ветерану Великой Отечественной войны</a:t>
            </a:r>
            <a:r>
              <a:rPr lang="ru-RU" sz="1800" dirty="0" smtClean="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a:p>
            <a:pPr marL="0" indent="0">
              <a:buNone/>
            </a:pPr>
            <a:r>
              <a:rPr lang="ru-RU" sz="1800" dirty="0" smtClean="0">
                <a:latin typeface="Times New Roman" panose="02020603050405020304" pitchFamily="18" charset="0"/>
                <a:cs typeface="Times New Roman" panose="02020603050405020304" pitchFamily="18" charset="0"/>
              </a:rPr>
              <a:t>-Конкурс </a:t>
            </a:r>
            <a:r>
              <a:rPr lang="ru-RU" sz="1800" dirty="0">
                <a:latin typeface="Times New Roman" panose="02020603050405020304" pitchFamily="18" charset="0"/>
                <a:cs typeface="Times New Roman" panose="02020603050405020304" pitchFamily="18" charset="0"/>
              </a:rPr>
              <a:t>«Открытка  и письмо ветерану МЧС»</a:t>
            </a:r>
          </a:p>
          <a:p>
            <a:pPr marL="0" indent="0">
              <a:buNone/>
            </a:pPr>
            <a:r>
              <a:rPr lang="ru-RU" sz="1800" b="1" dirty="0" smtClean="0">
                <a:latin typeface="Times New Roman" panose="02020603050405020304" pitchFamily="18" charset="0"/>
                <a:cs typeface="Times New Roman" panose="02020603050405020304" pitchFamily="18" charset="0"/>
              </a:rPr>
              <a:t>Уроки </a:t>
            </a:r>
            <a:r>
              <a:rPr lang="ru-RU" sz="1800" b="1" dirty="0">
                <a:latin typeface="Times New Roman" panose="02020603050405020304" pitchFamily="18" charset="0"/>
                <a:cs typeface="Times New Roman" panose="02020603050405020304" pitchFamily="18" charset="0"/>
              </a:rPr>
              <a:t>мужества: </a:t>
            </a:r>
            <a:r>
              <a:rPr lang="ru-RU" sz="1800" dirty="0">
                <a:latin typeface="Times New Roman" panose="02020603050405020304" pitchFamily="18" charset="0"/>
                <a:cs typeface="Times New Roman" panose="02020603050405020304" pitchFamily="18" charset="0"/>
              </a:rPr>
              <a:t>«День героев Отечества», «Имена, опаленные войной», «Необъявленные войны» ко Дню интернационалиста, «Герои малой Родины»,  «Герои вертолетчики Афганской войны», «Судьбы детей войны», «Подвигам героев – летчиков посвящается»,  «Сызрань – город трудовой и боевой славы», «А было ему 19» о выпускнике детского дома, погибшего при выполнении боевых действий в Афганистане…</a:t>
            </a:r>
          </a:p>
          <a:p>
            <a:endParaRPr lang="ru-RU" sz="3600"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192892" y="361667"/>
            <a:ext cx="5803489" cy="4525963"/>
          </a:xfrm>
        </p:spPr>
        <p:txBody>
          <a:bodyPr/>
          <a:lstStyle/>
          <a:p>
            <a:pPr marL="0" indent="0">
              <a:buNone/>
            </a:pPr>
            <a:r>
              <a:rPr lang="ru-RU" sz="1800" b="1" dirty="0">
                <a:latin typeface="Times New Roman" panose="02020603050405020304" pitchFamily="18" charset="0"/>
                <a:cs typeface="Times New Roman" panose="02020603050405020304" pitchFamily="18" charset="0"/>
              </a:rPr>
              <a:t>Участие в акциях:</a:t>
            </a:r>
          </a:p>
          <a:p>
            <a:pPr marL="0" indent="0">
              <a:buNone/>
            </a:pPr>
            <a:r>
              <a:rPr lang="ru-RU" sz="1800" dirty="0" smtClean="0">
                <a:latin typeface="Times New Roman" panose="02020603050405020304" pitchFamily="18" charset="0"/>
                <a:cs typeface="Times New Roman" panose="02020603050405020304" pitchFamily="18" charset="0"/>
              </a:rPr>
              <a:t>-Памяти </a:t>
            </a:r>
            <a:r>
              <a:rPr lang="ru-RU" sz="1800" dirty="0">
                <a:latin typeface="Times New Roman" panose="02020603050405020304" pitchFamily="18" charset="0"/>
                <a:cs typeface="Times New Roman" panose="02020603050405020304" pitchFamily="18" charset="0"/>
              </a:rPr>
              <a:t>жертв политических репрессий.</a:t>
            </a:r>
          </a:p>
          <a:p>
            <a:pPr marL="0" indent="0">
              <a:buNone/>
            </a:pPr>
            <a:r>
              <a:rPr lang="ru-RU" sz="1800" dirty="0" smtClean="0">
                <a:latin typeface="Times New Roman" panose="02020603050405020304" pitchFamily="18" charset="0"/>
                <a:cs typeface="Times New Roman" panose="02020603050405020304" pitchFamily="18" charset="0"/>
              </a:rPr>
              <a:t>-«</a:t>
            </a:r>
            <a:r>
              <a:rPr lang="ru-RU" sz="1800" dirty="0">
                <a:latin typeface="Times New Roman" panose="02020603050405020304" pitchFamily="18" charset="0"/>
                <a:cs typeface="Times New Roman" panose="02020603050405020304" pitchFamily="18" charset="0"/>
              </a:rPr>
              <a:t>Скажем терроризму: «Нет</a:t>
            </a:r>
            <a:r>
              <a:rPr lang="ru-RU" sz="1800" dirty="0" smtClean="0">
                <a:latin typeface="Times New Roman" panose="02020603050405020304" pitchFamily="18" charset="0"/>
                <a:cs typeface="Times New Roman" panose="02020603050405020304" pitchFamily="18" charset="0"/>
              </a:rPr>
              <a:t>!»</a:t>
            </a:r>
          </a:p>
          <a:p>
            <a:pPr marL="0" indent="0">
              <a:buNone/>
            </a:pPr>
            <a:r>
              <a:rPr lang="ru-RU" sz="1800" dirty="0" smtClean="0">
                <a:latin typeface="Times New Roman" panose="02020603050405020304" pitchFamily="18" charset="0"/>
                <a:cs typeface="Times New Roman" panose="02020603050405020304" pitchFamily="18" charset="0"/>
              </a:rPr>
              <a:t>-Памяти </a:t>
            </a:r>
            <a:r>
              <a:rPr lang="ru-RU" sz="1800" dirty="0">
                <a:latin typeface="Times New Roman" panose="02020603050405020304" pitchFamily="18" charset="0"/>
                <a:cs typeface="Times New Roman" panose="02020603050405020304" pitchFamily="18" charset="0"/>
              </a:rPr>
              <a:t>Н.Ф. Шутова, погибшего во время боя над Волгой в районе   города Сызрани.</a:t>
            </a:r>
          </a:p>
          <a:p>
            <a:pPr marL="0" indent="0">
              <a:buNone/>
            </a:pPr>
            <a:r>
              <a:rPr lang="ru-RU" sz="1800" dirty="0" smtClean="0">
                <a:latin typeface="Times New Roman" panose="02020603050405020304" pitchFamily="18" charset="0"/>
                <a:cs typeface="Times New Roman" panose="02020603050405020304" pitchFamily="18" charset="0"/>
              </a:rPr>
              <a:t>-Всероссийских </a:t>
            </a:r>
            <a:r>
              <a:rPr lang="ru-RU" sz="1800" dirty="0">
                <a:latin typeface="Times New Roman" panose="02020603050405020304" pitchFamily="18" charset="0"/>
                <a:cs typeface="Times New Roman" panose="02020603050405020304" pitchFamily="18" charset="0"/>
              </a:rPr>
              <a:t>акциях: «Бессмертный полк», «Вахта памяти»,  Парад Победы, «Георгиевская ленточка</a:t>
            </a:r>
            <a:r>
              <a:rPr lang="ru-RU" sz="1800" dirty="0" smtClean="0">
                <a:latin typeface="Times New Roman" panose="02020603050405020304" pitchFamily="18" charset="0"/>
                <a:cs typeface="Times New Roman" panose="02020603050405020304" pitchFamily="18" charset="0"/>
              </a:rPr>
              <a:t>»</a:t>
            </a:r>
          </a:p>
          <a:p>
            <a:pPr marL="0" indent="0">
              <a:buNone/>
            </a:pPr>
            <a:r>
              <a:rPr lang="ru-RU" sz="1800" dirty="0" smtClean="0">
                <a:latin typeface="Times New Roman" panose="02020603050405020304" pitchFamily="18" charset="0"/>
                <a:cs typeface="Times New Roman" panose="02020603050405020304" pitchFamily="18" charset="0"/>
              </a:rPr>
              <a:t>-«</a:t>
            </a:r>
            <a:r>
              <a:rPr lang="ru-RU" sz="1800" dirty="0">
                <a:latin typeface="Times New Roman" panose="02020603050405020304" pitchFamily="18" charset="0"/>
                <a:cs typeface="Times New Roman" panose="02020603050405020304" pitchFamily="18" charset="0"/>
              </a:rPr>
              <a:t>Прими добро из детских рук» ко Дню пожилого человека.</a:t>
            </a:r>
          </a:p>
          <a:p>
            <a:pPr marL="0" indent="0">
              <a:buNone/>
            </a:pPr>
            <a:r>
              <a:rPr lang="ru-RU" sz="1800" dirty="0" smtClean="0">
                <a:latin typeface="Times New Roman" panose="02020603050405020304" pitchFamily="18" charset="0"/>
                <a:cs typeface="Times New Roman" panose="02020603050405020304" pitchFamily="18" charset="0"/>
              </a:rPr>
              <a:t>-«</a:t>
            </a:r>
            <a:r>
              <a:rPr lang="ru-RU" sz="1800" dirty="0">
                <a:latin typeface="Times New Roman" panose="02020603050405020304" pitchFamily="18" charset="0"/>
                <a:cs typeface="Times New Roman" panose="02020603050405020304" pitchFamily="18" charset="0"/>
              </a:rPr>
              <a:t>Забота» ко Дню инвалида</a:t>
            </a:r>
            <a:r>
              <a:rPr lang="ru-RU" sz="1800" dirty="0" smtClean="0">
                <a:latin typeface="Times New Roman" panose="02020603050405020304" pitchFamily="18" charset="0"/>
                <a:cs typeface="Times New Roman" panose="02020603050405020304" pitchFamily="18" charset="0"/>
              </a:rPr>
              <a:t>.</a:t>
            </a:r>
          </a:p>
          <a:p>
            <a:pPr marL="0" indent="0">
              <a:buNone/>
            </a:pPr>
            <a:r>
              <a:rPr lang="ru-RU" sz="1800" dirty="0" smtClean="0">
                <a:latin typeface="Times New Roman" panose="02020603050405020304" pitchFamily="18" charset="0"/>
                <a:cs typeface="Times New Roman" panose="02020603050405020304" pitchFamily="18" charset="0"/>
              </a:rPr>
              <a:t>-«</a:t>
            </a:r>
            <a:r>
              <a:rPr lang="ru-RU" sz="1800" dirty="0">
                <a:latin typeface="Times New Roman" panose="02020603050405020304" pitchFamily="18" charset="0"/>
                <a:cs typeface="Times New Roman" panose="02020603050405020304" pitchFamily="18" charset="0"/>
              </a:rPr>
              <a:t>Весенняя неделя добра».</a:t>
            </a:r>
          </a:p>
          <a:p>
            <a:pPr marL="0" indent="0">
              <a:buNone/>
            </a:pPr>
            <a:r>
              <a:rPr lang="ru-RU" sz="1800" dirty="0" smtClean="0">
                <a:latin typeface="Times New Roman" panose="02020603050405020304" pitchFamily="18" charset="0"/>
                <a:cs typeface="Times New Roman" panose="02020603050405020304" pitchFamily="18" charset="0"/>
              </a:rPr>
              <a:t>-Всероссийской  </a:t>
            </a:r>
            <a:r>
              <a:rPr lang="ru-RU" sz="1800" dirty="0">
                <a:latin typeface="Times New Roman" panose="02020603050405020304" pitchFamily="18" charset="0"/>
                <a:cs typeface="Times New Roman" panose="02020603050405020304" pitchFamily="18" charset="0"/>
              </a:rPr>
              <a:t>акции «Добро без границ» по организации поздравления с Новым годом ветеранов, проживающих в ГБУ СО «</a:t>
            </a:r>
            <a:r>
              <a:rPr lang="ru-RU" sz="1800" dirty="0" err="1">
                <a:latin typeface="Times New Roman" panose="02020603050405020304" pitchFamily="18" charset="0"/>
                <a:cs typeface="Times New Roman" panose="02020603050405020304" pitchFamily="18" charset="0"/>
              </a:rPr>
              <a:t>Сызранский</a:t>
            </a:r>
            <a:r>
              <a:rPr lang="ru-RU" sz="1800" dirty="0">
                <a:latin typeface="Times New Roman" panose="02020603050405020304" pitchFamily="18" charset="0"/>
                <a:cs typeface="Times New Roman" panose="02020603050405020304" pitchFamily="18" charset="0"/>
              </a:rPr>
              <a:t> пансионат для ветеранов труда</a:t>
            </a:r>
            <a:r>
              <a:rPr lang="ru-RU" sz="1800" dirty="0" smtClean="0">
                <a:latin typeface="Times New Roman" panose="02020603050405020304" pitchFamily="18" charset="0"/>
                <a:cs typeface="Times New Roman" panose="02020603050405020304" pitchFamily="18" charset="0"/>
              </a:rPr>
              <a:t>».</a:t>
            </a:r>
          </a:p>
          <a:p>
            <a:pPr marL="0" indent="0">
              <a:buNone/>
            </a:pPr>
            <a:r>
              <a:rPr lang="ru-RU" sz="1800" dirty="0" smtClean="0">
                <a:latin typeface="Times New Roman" panose="02020603050405020304" pitchFamily="18" charset="0"/>
                <a:cs typeface="Times New Roman" panose="02020603050405020304" pitchFamily="18" charset="0"/>
              </a:rPr>
              <a:t>- «Настало время добрых дел».</a:t>
            </a:r>
            <a:endParaRPr lang="ru-RU" sz="1800"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0325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07573" y="457201"/>
            <a:ext cx="10972800" cy="1143000"/>
          </a:xfrm>
        </p:spPr>
        <p:txBody>
          <a:bodyPr/>
          <a:lstStyle/>
          <a:p>
            <a:pPr algn="ctr"/>
            <a:r>
              <a:rPr lang="ru-RU" sz="2000" dirty="0"/>
              <a:t/>
            </a:r>
            <a:br>
              <a:rPr lang="ru-RU" sz="2000" dirty="0"/>
            </a:br>
            <a:endParaRPr lang="ru-RU" sz="2000" dirty="0"/>
          </a:p>
        </p:txBody>
      </p:sp>
      <p:sp>
        <p:nvSpPr>
          <p:cNvPr id="3" name="Текст 2"/>
          <p:cNvSpPr>
            <a:spLocks noGrp="1"/>
          </p:cNvSpPr>
          <p:nvPr>
            <p:ph type="body" sz="half" idx="1"/>
          </p:nvPr>
        </p:nvSpPr>
        <p:spPr>
          <a:xfrm>
            <a:off x="386529" y="446966"/>
            <a:ext cx="5384800" cy="4525963"/>
          </a:xfrm>
        </p:spPr>
        <p:txBody>
          <a:bodyPr/>
          <a:lstStyle/>
          <a:p>
            <a:pPr marL="0" indent="0">
              <a:buNone/>
            </a:pPr>
            <a:r>
              <a:rPr lang="ru-RU" sz="2400" b="1" dirty="0" smtClean="0">
                <a:latin typeface="Times New Roman" panose="02020603050405020304" pitchFamily="18" charset="0"/>
                <a:cs typeface="Times New Roman" panose="02020603050405020304" pitchFamily="18" charset="0"/>
              </a:rPr>
              <a:t>Реализованы </a:t>
            </a:r>
            <a:r>
              <a:rPr lang="ru-RU" sz="2400" b="1" dirty="0">
                <a:latin typeface="Times New Roman" panose="02020603050405020304" pitchFamily="18" charset="0"/>
                <a:cs typeface="Times New Roman" panose="02020603050405020304" pitchFamily="18" charset="0"/>
              </a:rPr>
              <a:t>проекты:</a:t>
            </a:r>
          </a:p>
          <a:p>
            <a:pPr marL="0" indent="0">
              <a:buNone/>
            </a:pPr>
            <a:r>
              <a:rPr lang="ru-RU" sz="2400" dirty="0">
                <a:latin typeface="Times New Roman" panose="02020603050405020304" pitchFamily="18" charset="0"/>
                <a:cs typeface="Times New Roman" panose="02020603050405020304" pitchFamily="18" charset="0"/>
              </a:rPr>
              <a:t>-</a:t>
            </a:r>
            <a:r>
              <a:rPr lang="ru-RU" sz="2400" dirty="0" smtClean="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Живые страницы истории»;</a:t>
            </a:r>
          </a:p>
          <a:p>
            <a:pPr marL="0" indent="0">
              <a:buNone/>
            </a:pPr>
            <a:r>
              <a:rPr lang="ru-RU" sz="2400" dirty="0">
                <a:latin typeface="Times New Roman" panose="02020603050405020304" pitchFamily="18" charset="0"/>
                <a:cs typeface="Times New Roman" panose="02020603050405020304" pitchFamily="18" charset="0"/>
              </a:rPr>
              <a:t>-</a:t>
            </a:r>
            <a:r>
              <a:rPr lang="ru-RU" sz="2400" dirty="0" smtClean="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Дом без одиночества»;</a:t>
            </a:r>
          </a:p>
          <a:p>
            <a:pPr marL="0" indent="0" algn="just">
              <a:buNone/>
            </a:pPr>
            <a:r>
              <a:rPr lang="ru-RU" sz="2400" dirty="0">
                <a:latin typeface="Times New Roman" panose="02020603050405020304" pitchFamily="18" charset="0"/>
                <a:cs typeface="Times New Roman" panose="02020603050405020304" pitchFamily="18" charset="0"/>
              </a:rPr>
              <a:t>-</a:t>
            </a:r>
            <a:r>
              <a:rPr lang="ru-RU" sz="2400" dirty="0" smtClean="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Близкие люди всегда на связи» по обучению пожилых людей работе с функциями телефона и компьютерной грамотности.</a:t>
            </a:r>
          </a:p>
          <a:p>
            <a:pPr marL="0" indent="0">
              <a:buNone/>
            </a:pPr>
            <a:r>
              <a:rPr lang="ru-RU" sz="2400" dirty="0">
                <a:latin typeface="Times New Roman" panose="02020603050405020304" pitchFamily="18" charset="0"/>
                <a:cs typeface="Times New Roman" panose="02020603050405020304" pitchFamily="18" charset="0"/>
              </a:rPr>
              <a:t>-</a:t>
            </a:r>
            <a:r>
              <a:rPr lang="ru-RU" sz="2400" dirty="0" smtClean="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Блокада Ленинграда. Сызрань помнит», к 75 – </a:t>
            </a:r>
            <a:r>
              <a:rPr lang="ru-RU" sz="2400" dirty="0" err="1">
                <a:latin typeface="Times New Roman" panose="02020603050405020304" pitchFamily="18" charset="0"/>
                <a:cs typeface="Times New Roman" panose="02020603050405020304" pitchFamily="18" charset="0"/>
              </a:rPr>
              <a:t>летию</a:t>
            </a:r>
            <a:r>
              <a:rPr lang="ru-RU" sz="2400" dirty="0">
                <a:latin typeface="Times New Roman" panose="02020603050405020304" pitchFamily="18" charset="0"/>
                <a:cs typeface="Times New Roman" panose="02020603050405020304" pitchFamily="18" charset="0"/>
              </a:rPr>
              <a:t> снятия блокады Ленинграда</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6520439" y="457201"/>
            <a:ext cx="5384800" cy="4525963"/>
          </a:xfrm>
        </p:spPr>
        <p:txBody>
          <a:bodyPr/>
          <a:lstStyle/>
          <a:p>
            <a:pPr marL="0" indent="0" algn="just">
              <a:buNone/>
            </a:pPr>
            <a:r>
              <a:rPr lang="ru-RU" sz="2400" dirty="0">
                <a:latin typeface="Times New Roman" panose="02020603050405020304" pitchFamily="18" charset="0"/>
                <a:cs typeface="Times New Roman" panose="02020603050405020304" pitchFamily="18" charset="0"/>
              </a:rPr>
              <a:t>Регулярно организуются встречи и посещения на дому ветеранов Великой   Отечественной войны, тружеников тыла, ветеранов детского дома, инвалидов и престарелых людей микрорайона.</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Проводятся  беседы: </a:t>
            </a:r>
            <a:r>
              <a:rPr lang="ru-RU" sz="2400" dirty="0">
                <a:latin typeface="Times New Roman" panose="02020603050405020304" pitchFamily="18" charset="0"/>
                <a:cs typeface="Times New Roman" panose="02020603050405020304" pitchFamily="18" charset="0"/>
              </a:rPr>
              <a:t>«Очевидцы Победы», «Победа ковалась в цехах», «Спасибо деду за Победу». Волонтеры оказывают им помощь по хозяйству.</a:t>
            </a:r>
          </a:p>
        </p:txBody>
      </p:sp>
    </p:spTree>
    <p:extLst>
      <p:ext uri="{BB962C8B-B14F-4D97-AF65-F5344CB8AC3E}">
        <p14:creationId xmlns:p14="http://schemas.microsoft.com/office/powerpoint/2010/main" val="718717300"/>
      </p:ext>
    </p:extLst>
  </p:cSld>
  <p:clrMapOvr>
    <a:masterClrMapping/>
  </p:clrMapOvr>
  <p:transition spd="med" advClick="0" advTm="2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Объект 7"/>
          <p:cNvSpPr>
            <a:spLocks noGrp="1"/>
          </p:cNvSpPr>
          <p:nvPr>
            <p:ph sz="half" idx="1"/>
          </p:nvPr>
        </p:nvSpPr>
        <p:spPr>
          <a:xfrm>
            <a:off x="6268714" y="522027"/>
            <a:ext cx="5384800" cy="4525963"/>
          </a:xfrm>
        </p:spPr>
        <p:txBody>
          <a:bodyPr/>
          <a:lstStyle/>
          <a:p>
            <a:pPr marL="0" indent="0">
              <a:buNone/>
            </a:pPr>
            <a:r>
              <a:rPr lang="ru-RU" sz="1800" b="1" dirty="0">
                <a:latin typeface="Times New Roman" panose="02020603050405020304" pitchFamily="18" charset="0"/>
                <a:cs typeface="Times New Roman" panose="02020603050405020304" pitchFamily="18" charset="0"/>
              </a:rPr>
              <a:t>Для участия в праздничных мероприятиях, концертах, встречах, уроках мужества, спортивных мероприятиях привлекаются:</a:t>
            </a:r>
          </a:p>
          <a:p>
            <a:pPr lvl="0"/>
            <a:r>
              <a:rPr lang="ru-RU" sz="1800" dirty="0">
                <a:latin typeface="Times New Roman" panose="02020603050405020304" pitchFamily="18" charset="0"/>
                <a:cs typeface="Times New Roman" panose="02020603050405020304" pitchFamily="18" charset="0"/>
              </a:rPr>
              <a:t>Представители МБУ «Дом молодежных организаций»;</a:t>
            </a:r>
          </a:p>
          <a:p>
            <a:pPr lvl="0"/>
            <a:r>
              <a:rPr lang="ru-RU" sz="1800" dirty="0">
                <a:latin typeface="Times New Roman" panose="02020603050405020304" pitchFamily="18" charset="0"/>
                <a:cs typeface="Times New Roman" panose="02020603050405020304" pitchFamily="18" charset="0"/>
              </a:rPr>
              <a:t>Представители  </a:t>
            </a:r>
            <a:r>
              <a:rPr lang="ru-RU" sz="1800" dirty="0" err="1">
                <a:latin typeface="Times New Roman" panose="02020603050405020304" pitchFamily="18" charset="0"/>
                <a:cs typeface="Times New Roman" panose="02020603050405020304" pitchFamily="18" charset="0"/>
              </a:rPr>
              <a:t>Сызранского</a:t>
            </a:r>
            <a:r>
              <a:rPr lang="ru-RU" sz="1800" dirty="0">
                <a:latin typeface="Times New Roman" panose="02020603050405020304" pitchFamily="18" charset="0"/>
                <a:cs typeface="Times New Roman" panose="02020603050405020304" pitchFamily="18" charset="0"/>
              </a:rPr>
              <a:t>   городского  совета ветеранов войны, труда, Вооруженных сил и правоохранительных органов;</a:t>
            </a:r>
          </a:p>
          <a:p>
            <a:pPr lvl="0"/>
            <a:r>
              <a:rPr lang="ru-RU" sz="1800" dirty="0">
                <a:latin typeface="Times New Roman" panose="02020603050405020304" pitchFamily="18" charset="0"/>
                <a:cs typeface="Times New Roman" panose="02020603050405020304" pitchFamily="18" charset="0"/>
              </a:rPr>
              <a:t> Ветераны и курсанты ВУНЦ ВВС (ВВА); </a:t>
            </a:r>
          </a:p>
          <a:p>
            <a:pPr lvl="0"/>
            <a:r>
              <a:rPr lang="ru-RU" sz="1800" dirty="0">
                <a:latin typeface="Times New Roman" panose="02020603050405020304" pitchFamily="18" charset="0"/>
                <a:cs typeface="Times New Roman" panose="02020603050405020304" pitchFamily="18" charset="0"/>
              </a:rPr>
              <a:t>ГБУ СО «</a:t>
            </a:r>
            <a:r>
              <a:rPr lang="ru-RU" sz="1800" dirty="0" err="1">
                <a:latin typeface="Times New Roman" panose="02020603050405020304" pitchFamily="18" charset="0"/>
                <a:cs typeface="Times New Roman" panose="02020603050405020304" pitchFamily="18" charset="0"/>
              </a:rPr>
              <a:t>Сызранский</a:t>
            </a:r>
            <a:r>
              <a:rPr lang="ru-RU" sz="1800" dirty="0">
                <a:latin typeface="Times New Roman" panose="02020603050405020304" pitchFamily="18" charset="0"/>
                <a:cs typeface="Times New Roman" panose="02020603050405020304" pitchFamily="18" charset="0"/>
              </a:rPr>
              <a:t> пансионат для ветеранов труда (дом - интернат для престарелых и инвалидов)»;</a:t>
            </a:r>
          </a:p>
          <a:p>
            <a:r>
              <a:rPr lang="ru-RU" sz="1800" dirty="0">
                <a:latin typeface="Times New Roman" panose="02020603050405020304" pitchFamily="18" charset="0"/>
                <a:cs typeface="Times New Roman" panose="02020603050405020304" pitchFamily="18" charset="0"/>
              </a:rPr>
              <a:t>  Представители общественных организаций:</a:t>
            </a:r>
          </a:p>
          <a:p>
            <a:pPr lvl="0"/>
            <a:r>
              <a:rPr lang="ru-RU" sz="1800" dirty="0">
                <a:latin typeface="Times New Roman" panose="02020603050405020304" pitchFamily="18" charset="0"/>
                <a:cs typeface="Times New Roman" panose="02020603050405020304" pitchFamily="18" charset="0"/>
              </a:rPr>
              <a:t>«Союз Чернобыльцев»;</a:t>
            </a:r>
          </a:p>
          <a:p>
            <a:pPr lvl="0"/>
            <a:r>
              <a:rPr lang="ru-RU" sz="1800" dirty="0">
                <a:latin typeface="Times New Roman" panose="02020603050405020304" pitchFamily="18" charset="0"/>
                <a:cs typeface="Times New Roman" panose="02020603050405020304" pitchFamily="18" charset="0"/>
              </a:rPr>
              <a:t>«Жители блокадного Ленинграда»;</a:t>
            </a:r>
          </a:p>
          <a:p>
            <a:pPr lvl="0"/>
            <a:r>
              <a:rPr lang="ru-RU" sz="1800" dirty="0">
                <a:latin typeface="Times New Roman" panose="02020603050405020304" pitchFamily="18" charset="0"/>
                <a:cs typeface="Times New Roman" panose="02020603050405020304" pitchFamily="18" charset="0"/>
              </a:rPr>
              <a:t>«Узники концлагерей»;</a:t>
            </a:r>
          </a:p>
          <a:p>
            <a:pPr lvl="0"/>
            <a:r>
              <a:rPr lang="ru-RU" sz="1800" dirty="0">
                <a:latin typeface="Times New Roman" panose="02020603050405020304" pitchFamily="18" charset="0"/>
                <a:cs typeface="Times New Roman" panose="02020603050405020304" pitchFamily="18" charset="0"/>
              </a:rPr>
              <a:t>«Боевое братство». </a:t>
            </a:r>
          </a:p>
          <a:p>
            <a:r>
              <a:rPr lang="ru-RU" sz="1800" dirty="0">
                <a:latin typeface="Times New Roman" panose="02020603050405020304" pitchFamily="18" charset="0"/>
                <a:cs typeface="Times New Roman" panose="02020603050405020304" pitchFamily="18" charset="0"/>
              </a:rPr>
              <a:t>Воспитанники центра занимаются в военно-патриотическом кружке «Щит» ДТД и М</a:t>
            </a:r>
            <a:r>
              <a:rPr lang="ru-RU" sz="1800" dirty="0" smtClean="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p:txBody>
      </p:sp>
      <p:sp>
        <p:nvSpPr>
          <p:cNvPr id="11" name="Объект 10"/>
          <p:cNvSpPr>
            <a:spLocks noGrp="1"/>
          </p:cNvSpPr>
          <p:nvPr>
            <p:ph sz="half" idx="2"/>
          </p:nvPr>
        </p:nvSpPr>
        <p:spPr>
          <a:xfrm>
            <a:off x="583663" y="522027"/>
            <a:ext cx="5384800" cy="4525963"/>
          </a:xfrm>
        </p:spPr>
        <p:txBody>
          <a:bodyPr/>
          <a:lstStyle/>
          <a:p>
            <a:pPr marL="0" indent="0">
              <a:buNone/>
            </a:pPr>
            <a:r>
              <a:rPr lang="ru-RU" sz="1800" b="1" dirty="0">
                <a:latin typeface="Times New Roman" panose="02020603050405020304" pitchFamily="18" charset="0"/>
                <a:cs typeface="Times New Roman" panose="02020603050405020304" pitchFamily="18" charset="0"/>
              </a:rPr>
              <a:t>Значительную роль в патриотическом воспитании играют экскурсии в музеи учреждений города:</a:t>
            </a:r>
          </a:p>
          <a:p>
            <a:pPr lvl="0"/>
            <a:r>
              <a:rPr lang="ru-RU" sz="1800" dirty="0">
                <a:latin typeface="Times New Roman" panose="02020603050405020304" pitchFamily="18" charset="0"/>
                <a:cs typeface="Times New Roman" panose="02020603050405020304" pitchFamily="18" charset="0"/>
              </a:rPr>
              <a:t> МБУ «Краеведческий музей </a:t>
            </a:r>
            <a:r>
              <a:rPr lang="ru-RU" sz="1800" dirty="0" err="1">
                <a:latin typeface="Times New Roman" panose="02020603050405020304" pitchFamily="18" charset="0"/>
                <a:cs typeface="Times New Roman" panose="02020603050405020304" pitchFamily="18" charset="0"/>
              </a:rPr>
              <a:t>г.о</a:t>
            </a:r>
            <a:r>
              <a:rPr lang="ru-RU" sz="1800" dirty="0">
                <a:latin typeface="Times New Roman" panose="02020603050405020304" pitchFamily="18" charset="0"/>
                <a:cs typeface="Times New Roman" panose="02020603050405020304" pitchFamily="18" charset="0"/>
              </a:rPr>
              <a:t>. Сызрани»;</a:t>
            </a:r>
          </a:p>
          <a:p>
            <a:pPr lvl="0"/>
            <a:r>
              <a:rPr lang="ru-RU" sz="1800" dirty="0">
                <a:latin typeface="Times New Roman" panose="02020603050405020304" pitchFamily="18" charset="0"/>
                <a:cs typeface="Times New Roman" panose="02020603050405020304" pitchFamily="18" charset="0"/>
              </a:rPr>
              <a:t>ВУНЦ ВВС (ВВА),</a:t>
            </a:r>
          </a:p>
          <a:p>
            <a:pPr lvl="0"/>
            <a:r>
              <a:rPr lang="ru-RU" sz="1800" dirty="0">
                <a:latin typeface="Times New Roman" panose="02020603050405020304" pitchFamily="18" charset="0"/>
                <a:cs typeface="Times New Roman" panose="02020603050405020304" pitchFamily="18" charset="0"/>
              </a:rPr>
              <a:t>ДТД и М</a:t>
            </a:r>
          </a:p>
          <a:p>
            <a:pPr lvl="0"/>
            <a:r>
              <a:rPr lang="ru-RU" sz="1800" dirty="0">
                <a:latin typeface="Times New Roman" panose="02020603050405020304" pitchFamily="18" charset="0"/>
                <a:cs typeface="Times New Roman" panose="02020603050405020304" pitchFamily="18" charset="0"/>
              </a:rPr>
              <a:t>Выставочный Зал Боевой Славы;</a:t>
            </a:r>
          </a:p>
          <a:p>
            <a:pPr lvl="0"/>
            <a:r>
              <a:rPr lang="ru-RU" sz="1800" dirty="0">
                <a:latin typeface="Times New Roman" panose="02020603050405020304" pitchFamily="18" charset="0"/>
                <a:cs typeface="Times New Roman" panose="02020603050405020304" pitchFamily="18" charset="0"/>
              </a:rPr>
              <a:t>МЧС;</a:t>
            </a:r>
          </a:p>
          <a:p>
            <a:pPr lvl="0"/>
            <a:r>
              <a:rPr lang="ru-RU" sz="1800" dirty="0">
                <a:latin typeface="Times New Roman" panose="02020603050405020304" pitchFamily="18" charset="0"/>
                <a:cs typeface="Times New Roman" panose="02020603050405020304" pitchFamily="18" charset="0"/>
              </a:rPr>
              <a:t>по историческим местам города</a:t>
            </a:r>
            <a:r>
              <a:rPr lang="ru-RU" sz="2400" dirty="0">
                <a:latin typeface="Times New Roman" panose="02020603050405020304" pitchFamily="18" charset="0"/>
                <a:cs typeface="Times New Roman" panose="02020603050405020304" pitchFamily="18" charset="0"/>
              </a:rPr>
              <a:t>.</a:t>
            </a:r>
          </a:p>
          <a:p>
            <a:endParaRPr lang="ru-RU" dirty="0"/>
          </a:p>
        </p:txBody>
      </p:sp>
    </p:spTree>
    <p:extLst>
      <p:ext uri="{BB962C8B-B14F-4D97-AF65-F5344CB8AC3E}">
        <p14:creationId xmlns:p14="http://schemas.microsoft.com/office/powerpoint/2010/main" val="3917365413"/>
      </p:ext>
    </p:extLst>
  </p:cSld>
  <p:clrMapOvr>
    <a:masterClrMapping/>
  </p:clrMapOvr>
  <p:transition spd="med" advClick="0" advTm="20000"/>
  <p:timing>
    <p:tnLst>
      <p:par>
        <p:cTn id="1" dur="indefinite" restart="never" nodeType="tmRoot"/>
      </p:par>
    </p:tnLst>
  </p:timing>
</p:sld>
</file>

<file path=ppt/theme/theme1.xml><?xml version="1.0" encoding="utf-8"?>
<a:theme xmlns:a="http://schemas.openxmlformats.org/drawingml/2006/main" name="карта России">
  <a:themeElements>
    <a:clrScheme name="карта России 1">
      <a:dk1>
        <a:srgbClr val="000000"/>
      </a:dk1>
      <a:lt1>
        <a:srgbClr val="D6DBEF"/>
      </a:lt1>
      <a:dk2>
        <a:srgbClr val="000000"/>
      </a:dk2>
      <a:lt2>
        <a:srgbClr val="B2B2B2"/>
      </a:lt2>
      <a:accent1>
        <a:srgbClr val="EFEBF7"/>
      </a:accent1>
      <a:accent2>
        <a:srgbClr val="B2BBE4"/>
      </a:accent2>
      <a:accent3>
        <a:srgbClr val="E8EAF6"/>
      </a:accent3>
      <a:accent4>
        <a:srgbClr val="000000"/>
      </a:accent4>
      <a:accent5>
        <a:srgbClr val="F6F3FA"/>
      </a:accent5>
      <a:accent6>
        <a:srgbClr val="A1A9CF"/>
      </a:accent6>
      <a:hlink>
        <a:srgbClr val="6379CE"/>
      </a:hlink>
      <a:folHlink>
        <a:srgbClr val="31459C"/>
      </a:folHlink>
    </a:clrScheme>
    <a:fontScheme name="карта России">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карта России 1">
        <a:dk1>
          <a:srgbClr val="000000"/>
        </a:dk1>
        <a:lt1>
          <a:srgbClr val="D6DBEF"/>
        </a:lt1>
        <a:dk2>
          <a:srgbClr val="000000"/>
        </a:dk2>
        <a:lt2>
          <a:srgbClr val="B2B2B2"/>
        </a:lt2>
        <a:accent1>
          <a:srgbClr val="EFEBF7"/>
        </a:accent1>
        <a:accent2>
          <a:srgbClr val="B2BBE4"/>
        </a:accent2>
        <a:accent3>
          <a:srgbClr val="E8EAF6"/>
        </a:accent3>
        <a:accent4>
          <a:srgbClr val="000000"/>
        </a:accent4>
        <a:accent5>
          <a:srgbClr val="F6F3FA"/>
        </a:accent5>
        <a:accent6>
          <a:srgbClr val="A1A9CF"/>
        </a:accent6>
        <a:hlink>
          <a:srgbClr val="6379CE"/>
        </a:hlink>
        <a:folHlink>
          <a:srgbClr val="31459C"/>
        </a:folHlink>
      </a:clrScheme>
      <a:clrMap bg1="lt1" tx1="dk1" bg2="lt2" tx2="dk2" accent1="accent1" accent2="accent2" accent3="accent3" accent4="accent4" accent5="accent5" accent6="accent6" hlink="hlink" folHlink="folHlink"/>
    </a:extraClrScheme>
    <a:extraClrScheme>
      <a:clrScheme name="карта России 2">
        <a:dk1>
          <a:srgbClr val="000000"/>
        </a:dk1>
        <a:lt1>
          <a:srgbClr val="D6DBEF"/>
        </a:lt1>
        <a:dk2>
          <a:srgbClr val="000000"/>
        </a:dk2>
        <a:lt2>
          <a:srgbClr val="B2B2B2"/>
        </a:lt2>
        <a:accent1>
          <a:srgbClr val="A0ABDA"/>
        </a:accent1>
        <a:accent2>
          <a:srgbClr val="7CB0CC"/>
        </a:accent2>
        <a:accent3>
          <a:srgbClr val="E8EAF6"/>
        </a:accent3>
        <a:accent4>
          <a:srgbClr val="000000"/>
        </a:accent4>
        <a:accent5>
          <a:srgbClr val="CDD2EA"/>
        </a:accent5>
        <a:accent6>
          <a:srgbClr val="709FB9"/>
        </a:accent6>
        <a:hlink>
          <a:srgbClr val="586BBE"/>
        </a:hlink>
        <a:folHlink>
          <a:srgbClr val="846BC5"/>
        </a:folHlink>
      </a:clrScheme>
      <a:clrMap bg1="lt1" tx1="dk1" bg2="lt2" tx2="dk2" accent1="accent1" accent2="accent2" accent3="accent3" accent4="accent4" accent5="accent5" accent6="accent6" hlink="hlink" folHlink="folHlink"/>
    </a:extraClrScheme>
    <a:extraClrScheme>
      <a:clrScheme name="карта России 3">
        <a:dk1>
          <a:srgbClr val="000000"/>
        </a:dk1>
        <a:lt1>
          <a:srgbClr val="D6DBEF"/>
        </a:lt1>
        <a:dk2>
          <a:srgbClr val="000000"/>
        </a:dk2>
        <a:lt2>
          <a:srgbClr val="B2B2B2"/>
        </a:lt2>
        <a:accent1>
          <a:srgbClr val="D3D38E"/>
        </a:accent1>
        <a:accent2>
          <a:srgbClr val="DBAF8F"/>
        </a:accent2>
        <a:accent3>
          <a:srgbClr val="E8EAF6"/>
        </a:accent3>
        <a:accent4>
          <a:srgbClr val="000000"/>
        </a:accent4>
        <a:accent5>
          <a:srgbClr val="E6E6C6"/>
        </a:accent5>
        <a:accent6>
          <a:srgbClr val="C69E81"/>
        </a:accent6>
        <a:hlink>
          <a:srgbClr val="7C8BCC"/>
        </a:hlink>
        <a:folHlink>
          <a:srgbClr val="929239"/>
        </a:folHlink>
      </a:clrScheme>
      <a:clrMap bg1="lt1" tx1="dk1" bg2="lt2" tx2="dk2" accent1="accent1" accent2="accent2" accent3="accent3" accent4="accent4" accent5="accent5" accent6="accent6" hlink="hlink" folHlink="folHlink"/>
    </a:extraClrScheme>
    <a:extraClrScheme>
      <a:clrScheme name="карта России 4">
        <a:dk1>
          <a:srgbClr val="000000"/>
        </a:dk1>
        <a:lt1>
          <a:srgbClr val="D6DBEF"/>
        </a:lt1>
        <a:dk2>
          <a:srgbClr val="000000"/>
        </a:dk2>
        <a:lt2>
          <a:srgbClr val="B2B2B2"/>
        </a:lt2>
        <a:accent1>
          <a:srgbClr val="C5C56A"/>
        </a:accent1>
        <a:accent2>
          <a:srgbClr val="7C8BCC"/>
        </a:accent2>
        <a:accent3>
          <a:srgbClr val="E8EAF6"/>
        </a:accent3>
        <a:accent4>
          <a:srgbClr val="000000"/>
        </a:accent4>
        <a:accent5>
          <a:srgbClr val="DFDFB9"/>
        </a:accent5>
        <a:accent6>
          <a:srgbClr val="707DB9"/>
        </a:accent6>
        <a:hlink>
          <a:srgbClr val="B68F47"/>
        </a:hlink>
        <a:folHlink>
          <a:srgbClr val="B6478F"/>
        </a:folHlink>
      </a:clrScheme>
      <a:clrMap bg1="lt1" tx1="dk1" bg2="lt2" tx2="dk2" accent1="accent1" accent2="accent2" accent3="accent3" accent4="accent4" accent5="accent5" accent6="accent6" hlink="hlink" folHlink="folHlink"/>
    </a:extraClrScheme>
    <a:extraClrScheme>
      <a:clrScheme name="карта России 5">
        <a:dk1>
          <a:srgbClr val="000000"/>
        </a:dk1>
        <a:lt1>
          <a:srgbClr val="FFFFFF"/>
        </a:lt1>
        <a:dk2>
          <a:srgbClr val="000000"/>
        </a:dk2>
        <a:lt2>
          <a:srgbClr val="B2B2B2"/>
        </a:lt2>
        <a:accent1>
          <a:srgbClr val="EFEBF7"/>
        </a:accent1>
        <a:accent2>
          <a:srgbClr val="B2BBE4"/>
        </a:accent2>
        <a:accent3>
          <a:srgbClr val="FFFFFF"/>
        </a:accent3>
        <a:accent4>
          <a:srgbClr val="000000"/>
        </a:accent4>
        <a:accent5>
          <a:srgbClr val="F6F3FA"/>
        </a:accent5>
        <a:accent6>
          <a:srgbClr val="A1A9CF"/>
        </a:accent6>
        <a:hlink>
          <a:srgbClr val="6379CE"/>
        </a:hlink>
        <a:folHlink>
          <a:srgbClr val="31459C"/>
        </a:folHlink>
      </a:clrScheme>
      <a:clrMap bg1="lt1" tx1="dk1" bg2="lt2" tx2="dk2" accent1="accent1" accent2="accent2" accent3="accent3" accent4="accent4" accent5="accent5" accent6="accent6" hlink="hlink" folHlink="folHlink"/>
    </a:extraClrScheme>
    <a:extraClrScheme>
      <a:clrScheme name="карта России 6">
        <a:dk1>
          <a:srgbClr val="000000"/>
        </a:dk1>
        <a:lt1>
          <a:srgbClr val="FFFFFF"/>
        </a:lt1>
        <a:dk2>
          <a:srgbClr val="000000"/>
        </a:dk2>
        <a:lt2>
          <a:srgbClr val="B2B2B2"/>
        </a:lt2>
        <a:accent1>
          <a:srgbClr val="A0ABDA"/>
        </a:accent1>
        <a:accent2>
          <a:srgbClr val="7CB0CC"/>
        </a:accent2>
        <a:accent3>
          <a:srgbClr val="FFFFFF"/>
        </a:accent3>
        <a:accent4>
          <a:srgbClr val="000000"/>
        </a:accent4>
        <a:accent5>
          <a:srgbClr val="CDD2EA"/>
        </a:accent5>
        <a:accent6>
          <a:srgbClr val="709FB9"/>
        </a:accent6>
        <a:hlink>
          <a:srgbClr val="586BBE"/>
        </a:hlink>
        <a:folHlink>
          <a:srgbClr val="846BC5"/>
        </a:folHlink>
      </a:clrScheme>
      <a:clrMap bg1="lt1" tx1="dk1" bg2="lt2" tx2="dk2" accent1="accent1" accent2="accent2" accent3="accent3" accent4="accent4" accent5="accent5" accent6="accent6" hlink="hlink" folHlink="folHlink"/>
    </a:extraClrScheme>
    <a:extraClrScheme>
      <a:clrScheme name="карта России 7">
        <a:dk1>
          <a:srgbClr val="000000"/>
        </a:dk1>
        <a:lt1>
          <a:srgbClr val="FFFFFF"/>
        </a:lt1>
        <a:dk2>
          <a:srgbClr val="000000"/>
        </a:dk2>
        <a:lt2>
          <a:srgbClr val="B2B2B2"/>
        </a:lt2>
        <a:accent1>
          <a:srgbClr val="D3D38E"/>
        </a:accent1>
        <a:accent2>
          <a:srgbClr val="DBAF8F"/>
        </a:accent2>
        <a:accent3>
          <a:srgbClr val="FFFFFF"/>
        </a:accent3>
        <a:accent4>
          <a:srgbClr val="000000"/>
        </a:accent4>
        <a:accent5>
          <a:srgbClr val="E6E6C6"/>
        </a:accent5>
        <a:accent6>
          <a:srgbClr val="C69E81"/>
        </a:accent6>
        <a:hlink>
          <a:srgbClr val="7C8BCC"/>
        </a:hlink>
        <a:folHlink>
          <a:srgbClr val="929239"/>
        </a:folHlink>
      </a:clrScheme>
      <a:clrMap bg1="lt1" tx1="dk1" bg2="lt2" tx2="dk2" accent1="accent1" accent2="accent2" accent3="accent3" accent4="accent4" accent5="accent5" accent6="accent6" hlink="hlink" folHlink="folHlink"/>
    </a:extraClrScheme>
    <a:extraClrScheme>
      <a:clrScheme name="карта России 8">
        <a:dk1>
          <a:srgbClr val="000000"/>
        </a:dk1>
        <a:lt1>
          <a:srgbClr val="FFFFFF"/>
        </a:lt1>
        <a:dk2>
          <a:srgbClr val="000000"/>
        </a:dk2>
        <a:lt2>
          <a:srgbClr val="B2B2B2"/>
        </a:lt2>
        <a:accent1>
          <a:srgbClr val="C5C56A"/>
        </a:accent1>
        <a:accent2>
          <a:srgbClr val="7C8BCC"/>
        </a:accent2>
        <a:accent3>
          <a:srgbClr val="FFFFFF"/>
        </a:accent3>
        <a:accent4>
          <a:srgbClr val="000000"/>
        </a:accent4>
        <a:accent5>
          <a:srgbClr val="DFDFB9"/>
        </a:accent5>
        <a:accent6>
          <a:srgbClr val="707DB9"/>
        </a:accent6>
        <a:hlink>
          <a:srgbClr val="B68F47"/>
        </a:hlink>
        <a:folHlink>
          <a:srgbClr val="B6478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карта России">
  <a:themeElements>
    <a:clrScheme name="карта России 1">
      <a:dk1>
        <a:srgbClr val="000000"/>
      </a:dk1>
      <a:lt1>
        <a:srgbClr val="D6DBEF"/>
      </a:lt1>
      <a:dk2>
        <a:srgbClr val="000000"/>
      </a:dk2>
      <a:lt2>
        <a:srgbClr val="B2B2B2"/>
      </a:lt2>
      <a:accent1>
        <a:srgbClr val="EFEBF7"/>
      </a:accent1>
      <a:accent2>
        <a:srgbClr val="B2BBE4"/>
      </a:accent2>
      <a:accent3>
        <a:srgbClr val="E8EAF6"/>
      </a:accent3>
      <a:accent4>
        <a:srgbClr val="000000"/>
      </a:accent4>
      <a:accent5>
        <a:srgbClr val="F6F3FA"/>
      </a:accent5>
      <a:accent6>
        <a:srgbClr val="A1A9CF"/>
      </a:accent6>
      <a:hlink>
        <a:srgbClr val="6379CE"/>
      </a:hlink>
      <a:folHlink>
        <a:srgbClr val="31459C"/>
      </a:folHlink>
    </a:clrScheme>
    <a:fontScheme name="карта России">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карта России 1">
        <a:dk1>
          <a:srgbClr val="000000"/>
        </a:dk1>
        <a:lt1>
          <a:srgbClr val="D6DBEF"/>
        </a:lt1>
        <a:dk2>
          <a:srgbClr val="000000"/>
        </a:dk2>
        <a:lt2>
          <a:srgbClr val="B2B2B2"/>
        </a:lt2>
        <a:accent1>
          <a:srgbClr val="EFEBF7"/>
        </a:accent1>
        <a:accent2>
          <a:srgbClr val="B2BBE4"/>
        </a:accent2>
        <a:accent3>
          <a:srgbClr val="E8EAF6"/>
        </a:accent3>
        <a:accent4>
          <a:srgbClr val="000000"/>
        </a:accent4>
        <a:accent5>
          <a:srgbClr val="F6F3FA"/>
        </a:accent5>
        <a:accent6>
          <a:srgbClr val="A1A9CF"/>
        </a:accent6>
        <a:hlink>
          <a:srgbClr val="6379CE"/>
        </a:hlink>
        <a:folHlink>
          <a:srgbClr val="31459C"/>
        </a:folHlink>
      </a:clrScheme>
      <a:clrMap bg1="lt1" tx1="dk1" bg2="lt2" tx2="dk2" accent1="accent1" accent2="accent2" accent3="accent3" accent4="accent4" accent5="accent5" accent6="accent6" hlink="hlink" folHlink="folHlink"/>
    </a:extraClrScheme>
    <a:extraClrScheme>
      <a:clrScheme name="карта России 2">
        <a:dk1>
          <a:srgbClr val="000000"/>
        </a:dk1>
        <a:lt1>
          <a:srgbClr val="D6DBEF"/>
        </a:lt1>
        <a:dk2>
          <a:srgbClr val="000000"/>
        </a:dk2>
        <a:lt2>
          <a:srgbClr val="B2B2B2"/>
        </a:lt2>
        <a:accent1>
          <a:srgbClr val="A0ABDA"/>
        </a:accent1>
        <a:accent2>
          <a:srgbClr val="7CB0CC"/>
        </a:accent2>
        <a:accent3>
          <a:srgbClr val="E8EAF6"/>
        </a:accent3>
        <a:accent4>
          <a:srgbClr val="000000"/>
        </a:accent4>
        <a:accent5>
          <a:srgbClr val="CDD2EA"/>
        </a:accent5>
        <a:accent6>
          <a:srgbClr val="709FB9"/>
        </a:accent6>
        <a:hlink>
          <a:srgbClr val="586BBE"/>
        </a:hlink>
        <a:folHlink>
          <a:srgbClr val="846BC5"/>
        </a:folHlink>
      </a:clrScheme>
      <a:clrMap bg1="lt1" tx1="dk1" bg2="lt2" tx2="dk2" accent1="accent1" accent2="accent2" accent3="accent3" accent4="accent4" accent5="accent5" accent6="accent6" hlink="hlink" folHlink="folHlink"/>
    </a:extraClrScheme>
    <a:extraClrScheme>
      <a:clrScheme name="карта России 3">
        <a:dk1>
          <a:srgbClr val="000000"/>
        </a:dk1>
        <a:lt1>
          <a:srgbClr val="D6DBEF"/>
        </a:lt1>
        <a:dk2>
          <a:srgbClr val="000000"/>
        </a:dk2>
        <a:lt2>
          <a:srgbClr val="B2B2B2"/>
        </a:lt2>
        <a:accent1>
          <a:srgbClr val="D3D38E"/>
        </a:accent1>
        <a:accent2>
          <a:srgbClr val="DBAF8F"/>
        </a:accent2>
        <a:accent3>
          <a:srgbClr val="E8EAF6"/>
        </a:accent3>
        <a:accent4>
          <a:srgbClr val="000000"/>
        </a:accent4>
        <a:accent5>
          <a:srgbClr val="E6E6C6"/>
        </a:accent5>
        <a:accent6>
          <a:srgbClr val="C69E81"/>
        </a:accent6>
        <a:hlink>
          <a:srgbClr val="7C8BCC"/>
        </a:hlink>
        <a:folHlink>
          <a:srgbClr val="929239"/>
        </a:folHlink>
      </a:clrScheme>
      <a:clrMap bg1="lt1" tx1="dk1" bg2="lt2" tx2="dk2" accent1="accent1" accent2="accent2" accent3="accent3" accent4="accent4" accent5="accent5" accent6="accent6" hlink="hlink" folHlink="folHlink"/>
    </a:extraClrScheme>
    <a:extraClrScheme>
      <a:clrScheme name="карта России 4">
        <a:dk1>
          <a:srgbClr val="000000"/>
        </a:dk1>
        <a:lt1>
          <a:srgbClr val="D6DBEF"/>
        </a:lt1>
        <a:dk2>
          <a:srgbClr val="000000"/>
        </a:dk2>
        <a:lt2>
          <a:srgbClr val="B2B2B2"/>
        </a:lt2>
        <a:accent1>
          <a:srgbClr val="C5C56A"/>
        </a:accent1>
        <a:accent2>
          <a:srgbClr val="7C8BCC"/>
        </a:accent2>
        <a:accent3>
          <a:srgbClr val="E8EAF6"/>
        </a:accent3>
        <a:accent4>
          <a:srgbClr val="000000"/>
        </a:accent4>
        <a:accent5>
          <a:srgbClr val="DFDFB9"/>
        </a:accent5>
        <a:accent6>
          <a:srgbClr val="707DB9"/>
        </a:accent6>
        <a:hlink>
          <a:srgbClr val="B68F47"/>
        </a:hlink>
        <a:folHlink>
          <a:srgbClr val="B6478F"/>
        </a:folHlink>
      </a:clrScheme>
      <a:clrMap bg1="lt1" tx1="dk1" bg2="lt2" tx2="dk2" accent1="accent1" accent2="accent2" accent3="accent3" accent4="accent4" accent5="accent5" accent6="accent6" hlink="hlink" folHlink="folHlink"/>
    </a:extraClrScheme>
    <a:extraClrScheme>
      <a:clrScheme name="карта России 5">
        <a:dk1>
          <a:srgbClr val="000000"/>
        </a:dk1>
        <a:lt1>
          <a:srgbClr val="FFFFFF"/>
        </a:lt1>
        <a:dk2>
          <a:srgbClr val="000000"/>
        </a:dk2>
        <a:lt2>
          <a:srgbClr val="B2B2B2"/>
        </a:lt2>
        <a:accent1>
          <a:srgbClr val="EFEBF7"/>
        </a:accent1>
        <a:accent2>
          <a:srgbClr val="B2BBE4"/>
        </a:accent2>
        <a:accent3>
          <a:srgbClr val="FFFFFF"/>
        </a:accent3>
        <a:accent4>
          <a:srgbClr val="000000"/>
        </a:accent4>
        <a:accent5>
          <a:srgbClr val="F6F3FA"/>
        </a:accent5>
        <a:accent6>
          <a:srgbClr val="A1A9CF"/>
        </a:accent6>
        <a:hlink>
          <a:srgbClr val="6379CE"/>
        </a:hlink>
        <a:folHlink>
          <a:srgbClr val="31459C"/>
        </a:folHlink>
      </a:clrScheme>
      <a:clrMap bg1="lt1" tx1="dk1" bg2="lt2" tx2="dk2" accent1="accent1" accent2="accent2" accent3="accent3" accent4="accent4" accent5="accent5" accent6="accent6" hlink="hlink" folHlink="folHlink"/>
    </a:extraClrScheme>
    <a:extraClrScheme>
      <a:clrScheme name="карта России 6">
        <a:dk1>
          <a:srgbClr val="000000"/>
        </a:dk1>
        <a:lt1>
          <a:srgbClr val="FFFFFF"/>
        </a:lt1>
        <a:dk2>
          <a:srgbClr val="000000"/>
        </a:dk2>
        <a:lt2>
          <a:srgbClr val="B2B2B2"/>
        </a:lt2>
        <a:accent1>
          <a:srgbClr val="A0ABDA"/>
        </a:accent1>
        <a:accent2>
          <a:srgbClr val="7CB0CC"/>
        </a:accent2>
        <a:accent3>
          <a:srgbClr val="FFFFFF"/>
        </a:accent3>
        <a:accent4>
          <a:srgbClr val="000000"/>
        </a:accent4>
        <a:accent5>
          <a:srgbClr val="CDD2EA"/>
        </a:accent5>
        <a:accent6>
          <a:srgbClr val="709FB9"/>
        </a:accent6>
        <a:hlink>
          <a:srgbClr val="586BBE"/>
        </a:hlink>
        <a:folHlink>
          <a:srgbClr val="846BC5"/>
        </a:folHlink>
      </a:clrScheme>
      <a:clrMap bg1="lt1" tx1="dk1" bg2="lt2" tx2="dk2" accent1="accent1" accent2="accent2" accent3="accent3" accent4="accent4" accent5="accent5" accent6="accent6" hlink="hlink" folHlink="folHlink"/>
    </a:extraClrScheme>
    <a:extraClrScheme>
      <a:clrScheme name="карта России 7">
        <a:dk1>
          <a:srgbClr val="000000"/>
        </a:dk1>
        <a:lt1>
          <a:srgbClr val="FFFFFF"/>
        </a:lt1>
        <a:dk2>
          <a:srgbClr val="000000"/>
        </a:dk2>
        <a:lt2>
          <a:srgbClr val="B2B2B2"/>
        </a:lt2>
        <a:accent1>
          <a:srgbClr val="D3D38E"/>
        </a:accent1>
        <a:accent2>
          <a:srgbClr val="DBAF8F"/>
        </a:accent2>
        <a:accent3>
          <a:srgbClr val="FFFFFF"/>
        </a:accent3>
        <a:accent4>
          <a:srgbClr val="000000"/>
        </a:accent4>
        <a:accent5>
          <a:srgbClr val="E6E6C6"/>
        </a:accent5>
        <a:accent6>
          <a:srgbClr val="C69E81"/>
        </a:accent6>
        <a:hlink>
          <a:srgbClr val="7C8BCC"/>
        </a:hlink>
        <a:folHlink>
          <a:srgbClr val="929239"/>
        </a:folHlink>
      </a:clrScheme>
      <a:clrMap bg1="lt1" tx1="dk1" bg2="lt2" tx2="dk2" accent1="accent1" accent2="accent2" accent3="accent3" accent4="accent4" accent5="accent5" accent6="accent6" hlink="hlink" folHlink="folHlink"/>
    </a:extraClrScheme>
    <a:extraClrScheme>
      <a:clrScheme name="карта России 8">
        <a:dk1>
          <a:srgbClr val="000000"/>
        </a:dk1>
        <a:lt1>
          <a:srgbClr val="FFFFFF"/>
        </a:lt1>
        <a:dk2>
          <a:srgbClr val="000000"/>
        </a:dk2>
        <a:lt2>
          <a:srgbClr val="B2B2B2"/>
        </a:lt2>
        <a:accent1>
          <a:srgbClr val="C5C56A"/>
        </a:accent1>
        <a:accent2>
          <a:srgbClr val="7C8BCC"/>
        </a:accent2>
        <a:accent3>
          <a:srgbClr val="FFFFFF"/>
        </a:accent3>
        <a:accent4>
          <a:srgbClr val="000000"/>
        </a:accent4>
        <a:accent5>
          <a:srgbClr val="DFDFB9"/>
        </a:accent5>
        <a:accent6>
          <a:srgbClr val="707DB9"/>
        </a:accent6>
        <a:hlink>
          <a:srgbClr val="B68F47"/>
        </a:hlink>
        <a:folHlink>
          <a:srgbClr val="B6478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10126</TotalTime>
  <Words>2177</Words>
  <Application>Microsoft Office PowerPoint</Application>
  <PresentationFormat>Широкоэкранный</PresentationFormat>
  <Paragraphs>113</Paragraphs>
  <Slides>23</Slides>
  <Notes>22</Notes>
  <HiddenSlides>0</HiddenSlides>
  <MMClips>0</MMClips>
  <ScaleCrop>false</ScaleCrop>
  <HeadingPairs>
    <vt:vector size="6" baseType="variant">
      <vt:variant>
        <vt:lpstr>Использованные шрифты</vt:lpstr>
      </vt:variant>
      <vt:variant>
        <vt:i4>3</vt:i4>
      </vt:variant>
      <vt:variant>
        <vt:lpstr>Тема</vt:lpstr>
      </vt:variant>
      <vt:variant>
        <vt:i4>2</vt:i4>
      </vt:variant>
      <vt:variant>
        <vt:lpstr>Заголовки слайдов</vt:lpstr>
      </vt:variant>
      <vt:variant>
        <vt:i4>23</vt:i4>
      </vt:variant>
    </vt:vector>
  </HeadingPairs>
  <TitlesOfParts>
    <vt:vector size="28" baseType="lpstr">
      <vt:lpstr>Arial</vt:lpstr>
      <vt:lpstr>Calibri</vt:lpstr>
      <vt:lpstr>Times New Roman</vt:lpstr>
      <vt:lpstr>карта России</vt:lpstr>
      <vt:lpstr>1_карта России</vt:lpstr>
      <vt:lpstr>Патриотическое воспитание  в ГКУ СО «ЦП ДОПР «Искра» (коррекционный)</vt:lpstr>
      <vt:lpstr> </vt:lpstr>
      <vt:lpstr>Презентация PowerPoint</vt:lpstr>
      <vt:lpstr>Музей «Боевой славы» </vt:lpstr>
      <vt:lpstr>Музей «Краеведения» </vt:lpstr>
      <vt:lpstr>Музей «Истории детского дома» </vt:lpstr>
      <vt:lpstr>Презентация PowerPoint</vt:lpstr>
      <vt:lpstr> </vt:lpstr>
      <vt:lpstr>Презентация PowerPoint</vt:lpstr>
      <vt:lpstr>Урок памяти «Скажи терроризму нет »</vt:lpstr>
      <vt:lpstr>Урок мужества:  «Сызрань - город боевой и трудовой славы» </vt:lpstr>
      <vt:lpstr>Победа ковалась в цехах. Встреча с труженицей тыла Н.П. Талько. </vt:lpstr>
      <vt:lpstr>Встреча с представителями общества «Жители блокадного Ленинграда» </vt:lpstr>
      <vt:lpstr>Презентация PowerPoint</vt:lpstr>
      <vt:lpstr>Мероприятия в которых традиционно принимают участия воспитанники центра:</vt:lpstr>
      <vt:lpstr> Акция «Письмо и открытка ветерану Великой Отечественной войны».</vt:lpstr>
      <vt:lpstr>Участие во Всероссийской акции «Бессмертный полк»</vt:lpstr>
      <vt:lpstr>Концерт «Победный май»</vt:lpstr>
      <vt:lpstr>Интерактивная историко-документальная выставка   к 9 мая «Дети блокадного Ленинграда» </vt:lpstr>
      <vt:lpstr>Воспитанники ГКУ СО «ЦП ДОПР «Искра» (коррекционный)  г.о. Сызрань» поддерживают тесную связь с ветеранами     ГКУ СО «КЦ  СОН Западного округа». </vt:lpstr>
      <vt:lpstr>Презентация PowerPoint</vt:lpstr>
      <vt:lpstr>Акция «Забота» </vt:lpstr>
      <vt:lpstr>Урок мужества ко Дню интернационалиста</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1234</dc:creator>
  <cp:lastModifiedBy>1234</cp:lastModifiedBy>
  <cp:revision>26</cp:revision>
  <cp:lastPrinted>2019-05-14T07:28:30Z</cp:lastPrinted>
  <dcterms:created xsi:type="dcterms:W3CDTF">2019-05-07T09:45:35Z</dcterms:created>
  <dcterms:modified xsi:type="dcterms:W3CDTF">2019-05-14T06:48:43Z</dcterms:modified>
</cp:coreProperties>
</file>